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3" r:id="rId1"/>
  </p:sldMasterIdLst>
  <p:notesMasterIdLst>
    <p:notesMasterId r:id="rId59"/>
  </p:notesMasterIdLst>
  <p:sldIdLst>
    <p:sldId id="298" r:id="rId2"/>
    <p:sldId id="299" r:id="rId3"/>
    <p:sldId id="302" r:id="rId4"/>
    <p:sldId id="300" r:id="rId5"/>
    <p:sldId id="301" r:id="rId6"/>
    <p:sldId id="260" r:id="rId7"/>
    <p:sldId id="303" r:id="rId8"/>
    <p:sldId id="528" r:id="rId9"/>
    <p:sldId id="529" r:id="rId10"/>
    <p:sldId id="530" r:id="rId11"/>
    <p:sldId id="534" r:id="rId12"/>
    <p:sldId id="535" r:id="rId13"/>
    <p:sldId id="536" r:id="rId14"/>
    <p:sldId id="540" r:id="rId15"/>
    <p:sldId id="539" r:id="rId16"/>
    <p:sldId id="538" r:id="rId17"/>
    <p:sldId id="310" r:id="rId18"/>
    <p:sldId id="308" r:id="rId19"/>
    <p:sldId id="314" r:id="rId20"/>
    <p:sldId id="269" r:id="rId21"/>
    <p:sldId id="311" r:id="rId22"/>
    <p:sldId id="315" r:id="rId23"/>
    <p:sldId id="316" r:id="rId24"/>
    <p:sldId id="312" r:id="rId25"/>
    <p:sldId id="317" r:id="rId26"/>
    <p:sldId id="270" r:id="rId27"/>
    <p:sldId id="318" r:id="rId28"/>
    <p:sldId id="271" r:id="rId29"/>
    <p:sldId id="272" r:id="rId30"/>
    <p:sldId id="322" r:id="rId31"/>
    <p:sldId id="321" r:id="rId32"/>
    <p:sldId id="331" r:id="rId33"/>
    <p:sldId id="332" r:id="rId34"/>
    <p:sldId id="333" r:id="rId35"/>
    <p:sldId id="319" r:id="rId36"/>
    <p:sldId id="334" r:id="rId37"/>
    <p:sldId id="274" r:id="rId38"/>
    <p:sldId id="335" r:id="rId39"/>
    <p:sldId id="522" r:id="rId40"/>
    <p:sldId id="523" r:id="rId41"/>
    <p:sldId id="524" r:id="rId42"/>
    <p:sldId id="337" r:id="rId43"/>
    <p:sldId id="514" r:id="rId44"/>
    <p:sldId id="526" r:id="rId45"/>
    <p:sldId id="336" r:id="rId46"/>
    <p:sldId id="320" r:id="rId47"/>
    <p:sldId id="326" r:id="rId48"/>
    <p:sldId id="325" r:id="rId49"/>
    <p:sldId id="541" r:id="rId50"/>
    <p:sldId id="542" r:id="rId51"/>
    <p:sldId id="543" r:id="rId52"/>
    <p:sldId id="545" r:id="rId53"/>
    <p:sldId id="276" r:id="rId54"/>
    <p:sldId id="338" r:id="rId55"/>
    <p:sldId id="330" r:id="rId56"/>
    <p:sldId id="329" r:id="rId57"/>
    <p:sldId id="339" r:id="rId58"/>
  </p:sldIdLst>
  <p:sldSz cx="12192000" cy="6858000"/>
  <p:notesSz cx="7099300" cy="10223500"/>
  <p:defaultTextStyle>
    <a:defPPr>
      <a:defRPr lang="pt-BR"/>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1889" autoAdjust="0"/>
  </p:normalViewPr>
  <p:slideViewPr>
    <p:cSldViewPr>
      <p:cViewPr varScale="1">
        <p:scale>
          <a:sx n="66" d="100"/>
          <a:sy n="66" d="100"/>
        </p:scale>
        <p:origin x="906" y="66"/>
      </p:cViewPr>
      <p:guideLst>
        <p:guide orient="horz" pos="2160"/>
        <p:guide pos="3840"/>
      </p:guideLst>
    </p:cSldViewPr>
  </p:slideViewPr>
  <p:outlineViewPr>
    <p:cViewPr varScale="1">
      <p:scale>
        <a:sx n="170" d="200"/>
        <a:sy n="170" d="200"/>
      </p:scale>
      <p:origin x="-780" y="-84"/>
    </p:cViewPr>
  </p:outlineViewPr>
  <p:notesTextViewPr>
    <p:cViewPr>
      <p:scale>
        <a:sx n="1" d="1"/>
        <a:sy n="1" d="1"/>
      </p:scale>
      <p:origin x="0" y="0"/>
    </p:cViewPr>
  </p:notesTextViewPr>
  <p:sorterViewPr>
    <p:cViewPr>
      <p:scale>
        <a:sx n="66" d="100"/>
        <a:sy n="66" d="100"/>
      </p:scale>
      <p:origin x="0" y="4421"/>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ício Felzemburgh" userId="7afc54bf8a9b02fd" providerId="LiveId" clId="{7278E7DC-4906-4C1C-BBA7-114953141C85}"/>
    <pc:docChg chg="custSel delSld modSld">
      <pc:chgData name="Maurício Felzemburgh" userId="7afc54bf8a9b02fd" providerId="LiveId" clId="{7278E7DC-4906-4C1C-BBA7-114953141C85}" dt="2022-02-24T01:32:04.323" v="2" actId="47"/>
      <pc:docMkLst>
        <pc:docMk/>
      </pc:docMkLst>
      <pc:sldChg chg="del">
        <pc:chgData name="Maurício Felzemburgh" userId="7afc54bf8a9b02fd" providerId="LiveId" clId="{7278E7DC-4906-4C1C-BBA7-114953141C85}" dt="2022-02-24T01:32:04.323" v="2" actId="47"/>
        <pc:sldMkLst>
          <pc:docMk/>
          <pc:sldMk cId="0" sldId="525"/>
        </pc:sldMkLst>
      </pc:sldChg>
      <pc:sldChg chg="delSp mod">
        <pc:chgData name="Maurício Felzemburgh" userId="7afc54bf8a9b02fd" providerId="LiveId" clId="{7278E7DC-4906-4C1C-BBA7-114953141C85}" dt="2022-02-24T01:31:31.350" v="0" actId="478"/>
        <pc:sldMkLst>
          <pc:docMk/>
          <pc:sldMk cId="0" sldId="528"/>
        </pc:sldMkLst>
        <pc:inkChg chg="del">
          <ac:chgData name="Maurício Felzemburgh" userId="7afc54bf8a9b02fd" providerId="LiveId" clId="{7278E7DC-4906-4C1C-BBA7-114953141C85}" dt="2022-02-24T01:31:31.350" v="0" actId="478"/>
          <ac:inkMkLst>
            <pc:docMk/>
            <pc:sldMk cId="0" sldId="528"/>
            <ac:inkMk id="2" creationId="{062D0320-847F-40D7-8C4B-E2EA4A691EF3}"/>
          </ac:inkMkLst>
        </pc:inkChg>
      </pc:sldChg>
      <pc:sldChg chg="delSp mod">
        <pc:chgData name="Maurício Felzemburgh" userId="7afc54bf8a9b02fd" providerId="LiveId" clId="{7278E7DC-4906-4C1C-BBA7-114953141C85}" dt="2022-02-24T01:31:38.972" v="1" actId="478"/>
        <pc:sldMkLst>
          <pc:docMk/>
          <pc:sldMk cId="0" sldId="538"/>
        </pc:sldMkLst>
        <pc:inkChg chg="del">
          <ac:chgData name="Maurício Felzemburgh" userId="7afc54bf8a9b02fd" providerId="LiveId" clId="{7278E7DC-4906-4C1C-BBA7-114953141C85}" dt="2022-02-24T01:31:38.972" v="1" actId="478"/>
          <ac:inkMkLst>
            <pc:docMk/>
            <pc:sldMk cId="0" sldId="538"/>
            <ac:inkMk id="2" creationId="{1825825F-238C-4763-8402-F523A1597BF7}"/>
          </ac:inkMkLst>
        </pc:inkChg>
      </pc:sldChg>
    </pc:docChg>
  </pc:docChgLst>
  <pc:docChgLst>
    <pc:chgData name="Maurício Felzemburgh" userId="7afc54bf8a9b02fd" providerId="LiveId" clId="{281A5D85-C10E-4987-8A3B-70F9DD1D7E4A}"/>
    <pc:docChg chg="undo custSel modSld sldOrd">
      <pc:chgData name="Maurício Felzemburgh" userId="7afc54bf8a9b02fd" providerId="LiveId" clId="{281A5D85-C10E-4987-8A3B-70F9DD1D7E4A}" dt="2021-08-25T22:30:42.848" v="3"/>
      <pc:docMkLst>
        <pc:docMk/>
      </pc:docMkLst>
      <pc:sldChg chg="addSp">
        <pc:chgData name="Maurício Felzemburgh" userId="7afc54bf8a9b02fd" providerId="LiveId" clId="{281A5D85-C10E-4987-8A3B-70F9DD1D7E4A}" dt="2021-08-25T22:30:42.848" v="3"/>
        <pc:sldMkLst>
          <pc:docMk/>
          <pc:sldMk cId="0" sldId="271"/>
        </pc:sldMkLst>
        <pc:inkChg chg="add">
          <ac:chgData name="Maurício Felzemburgh" userId="7afc54bf8a9b02fd" providerId="LiveId" clId="{281A5D85-C10E-4987-8A3B-70F9DD1D7E4A}" dt="2021-08-25T22:30:42.848" v="3"/>
          <ac:inkMkLst>
            <pc:docMk/>
            <pc:sldMk cId="0" sldId="271"/>
            <ac:inkMk id="2" creationId="{CDD340B4-B511-4582-B830-B231317EA3A8}"/>
          </ac:inkMkLst>
        </pc:inkChg>
      </pc:sldChg>
      <pc:sldChg chg="ord">
        <pc:chgData name="Maurício Felzemburgh" userId="7afc54bf8a9b02fd" providerId="LiveId" clId="{281A5D85-C10E-4987-8A3B-70F9DD1D7E4A}" dt="2021-08-25T21:36:45.461" v="2" actId="20578"/>
        <pc:sldMkLst>
          <pc:docMk/>
          <pc:sldMk cId="0" sldId="330"/>
        </pc:sldMkLst>
      </pc:sldChg>
      <pc:sldChg chg="addSp">
        <pc:chgData name="Maurício Felzemburgh" userId="7afc54bf8a9b02fd" providerId="LiveId" clId="{281A5D85-C10E-4987-8A3B-70F9DD1D7E4A}" dt="2021-08-25T22:30:42.848" v="3"/>
        <pc:sldMkLst>
          <pc:docMk/>
          <pc:sldMk cId="0" sldId="528"/>
        </pc:sldMkLst>
        <pc:inkChg chg="add">
          <ac:chgData name="Maurício Felzemburgh" userId="7afc54bf8a9b02fd" providerId="LiveId" clId="{281A5D85-C10E-4987-8A3B-70F9DD1D7E4A}" dt="2021-08-25T22:30:42.848" v="3"/>
          <ac:inkMkLst>
            <pc:docMk/>
            <pc:sldMk cId="0" sldId="528"/>
            <ac:inkMk id="2" creationId="{062D0320-847F-40D7-8C4B-E2EA4A691EF3}"/>
          </ac:inkMkLst>
        </pc:inkChg>
      </pc:sldChg>
      <pc:sldChg chg="addSp">
        <pc:chgData name="Maurício Felzemburgh" userId="7afc54bf8a9b02fd" providerId="LiveId" clId="{281A5D85-C10E-4987-8A3B-70F9DD1D7E4A}" dt="2021-08-25T22:30:42.848" v="3"/>
        <pc:sldMkLst>
          <pc:docMk/>
          <pc:sldMk cId="0" sldId="538"/>
        </pc:sldMkLst>
        <pc:inkChg chg="add">
          <ac:chgData name="Maurício Felzemburgh" userId="7afc54bf8a9b02fd" providerId="LiveId" clId="{281A5D85-C10E-4987-8A3B-70F9DD1D7E4A}" dt="2021-08-25T22:30:42.848" v="3"/>
          <ac:inkMkLst>
            <pc:docMk/>
            <pc:sldMk cId="0" sldId="538"/>
            <ac:inkMk id="2" creationId="{1825825F-238C-4763-8402-F523A1597BF7}"/>
          </ac:inkMkLst>
        </pc:inkChg>
      </pc:sldChg>
    </pc:docChg>
  </pc:docChgLst>
</pc:chgInfo>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8-25T22:27:49.044"/>
    </inkml:context>
    <inkml:brush xml:id="br0">
      <inkml:brushProperty name="width" value="0.05292" units="cm"/>
      <inkml:brushProperty name="height" value="0.05292" units="cm"/>
      <inkml:brushProperty name="color" value="#FF0000"/>
    </inkml:brush>
  </inkml:definitions>
  <inkml:trace contextRef="#ctx0" brushRef="#br0">2853 7144 0,'24'0'78,"26"0"-78,-25 25 16,49-25-16,-49 0 15,49 0-15,-49 0 16,50 0-16,-26 49 15,50-49-15,-74 0 16,50 25-16,49-25 16,-25 0-16,25 0 15,25 0-15,0 0 16,-1 0-16,-48 0 16,73 0-16,26 0 15,-50 0-15,49 0 16,-24 25-1,-1 0-15,1-25 16,-1 49-16,26-24 16,-50 0-16,49-25 15,-49 25-15,25-25 16,-75 0-16,50 0 16,-50 0-16,-25 0 15,26 0-15,-51 0 16,50 0-16,-49 0 15,24 24-15,-24-24 16,0 0-16,-26 0 16,51 0-16,-50 0 15,24 0-15,-24 0 16,25 0 0,-26 0-16,1 0 15,25 0-15,-1 0 16,-24 0-1,0 0-15,0 0 16,0 0-16,0 0 16,-1 0-1,1 0 1,-25-24-16,25 24 16,49-25-1,-74 0-15,25 25 16,25-50-16,-25 1 15,-25-1-15,74 1 16,-74 24 0,25 0-1,0-49-15,-1 49 16,1 0 0,-25 0-16,0 0 15,0 1 1,0-1-1,25 0-15,-25 0 16,25 0-16,-25 0 16,25 25-16,-25-24 15,0-1-15,0 0 16,0 0 0,0-24-1,-50 24 1,0 25-16,26 0 15,-51 0 1,26-50 0,-1 50-16,25 0 15,-24 0-15,-26 0 16,50 0-16,-49-25 16,49 25-16,-49 0 15,24 0-15,0 0 16,-24 0-16,49-24 15,-24 24-15,24 0 16,-25 0-16,25-25 16,1 0-16,-1 25 15,-25 0 1,1 0-16,-26 0 16,26 0-16,-26 0 15,26 0-15,-1 0 16,-49 0-16,0 0 15,-1 0-15,-73-25 16,49 0-16,0 25 16,0 0-16,-25 0 15,-50 0-15,26 0 16,-26 0-16,50 0 16,-49 0-1,24 0-15,1 0 0,24-74 16,25 74-1,-25-25-15,25 25 16,-25 0-16,75-49 16,-1 49-16,-24-25 15,50 25-15,-1-25 16,0 25-16,-24 0 16,49 0-16,-25 0 15,26 0-15,-26 0 16,0 0-1,1 0 1,-26 0-16,51 0 16,-1 0-16,-50 0 15,26 0 1,24 0-16,-25 0 16,26 0-1,-1 0 1,0 25-1,0-25 1,0 49-16,1-24 16,-1 0-16,-50 49 15,51-24 1,-26-25 0,50 0-16,-25-25 15,0 24 1,25 1-1,0 0-15,0 25 16,0-26-16,0 26 16,0-25-16,0 0 15,0 24-15,0 26 16,0-50-16,25-1 16,0-24-1,25 0-15,-26 50 16,1-50-16,0 0 15,25 0 1,24 0-16,0 0 16</inkml:trace>
  <inkml:trace contextRef="#ctx0" brushRef="#br0" timeOffset="1519.66">29666 4192 0,'-24'0'31,"-26"0"-15,0 25-1,50 0-15,-74 99 16,24-100-16,26 26 16,-26 74-16,25-74 15,-49 24-15,49-24 16,-25-1-16,-24 51 31,74-76-31,-50 26 0,1 0 16,24-26-16,-25 76 15,25-76-15,1 26 16,-26 0 0,25-50-16,0 49 15,-24 1-15,24-1 16,-49 1-16,49 0 16,0-26-16,-25 26 15,1-50-15,24 25 16,0 0-16,0-1 15,-24 1-15,-1 0 16,25 25-16,-49-26 16,49 1-16,0 0 15,-24 25-15,-26-25 16,50 24-16,-49-49 16,24 50-16,26-25 15,-26-25-15,0 24 16,1 1-1,-26 0-15,75 0 16,-24-25-16,-26 49 16,25-49-1</inkml:trace>
  <inkml:trace contextRef="#ctx0" brushRef="#br0" timeOffset="2454.75">27434 5804 0,'50'0'32,"-26"0"-32,1 0 0,25 25 15,-25 0-15,-1 49 16,26 1 0,0-26-16,-26 51 15,1-51-15,0 1 16,0-1-16,0 26 15,-1-26-15,1 1 16,-25-25-16,25 24 16,0-49-1,-25 25 48,-25-25-48,-49 0-15,24 0 16,0 0-16,-24-25 16,24 25-16,1 0 15,-26 0-15,26 0 16,-1 0-16,-49-49 16,49 49-1,26 0 1,-26 0 15,25 0 16,25-25 31,0-25-62,0 26-16,0-51 15,0-24-15,25 0 16,0 24-16,0-24 16,-1 0-16,26 24 15,0 1-15,-26 0 16,1 49-16,0-25 15,0 25-15</inkml:trace>
  <inkml:trace contextRef="#ctx0" brushRef="#br0" timeOffset="13839.58">4242 7367 0,'-25'0'15,"0"0"1,0 0-16,0 0 15,1 0-15,-1 0 16,0 0 0,0 0-16,0 0 15,-24 0-15,24 0 16,-25 0 0,26 0-16,-26 0 15,25 0-15,-24 0 16,-1 0-16,0 0 15,-24 0-15,49 0 16,-25 0-16,1 0 16,-26 0-16,51 0 15,-26 0-15,25 0 16,0 25-16,1-25 16,-26 25-16,25-1 15,-24 1-15,24-25 16,0 0-16,-25 50 15,26-25-15,-1-1 16,-25 1-16,25 0 16,-24 0-1,24 0 1,25-1-16,-25 1 16,0 25-16,1-25 31,24-1-31,0 1 15,0 0 1,0 0 0,0 0-1,0-1 1,0 26-16,24-50 16,1 25-16,25 0 15,-25 0-15,24-1 16,1 1-16,-25 0 15,-1-25-15,1 25 16,0 0-16,49-1 16,-49 1-16,0 0 15,74 0-15,-49 24 16,-1-49-16,26 25 16,24 50-16,0-75 15,1 24-15,-1-24 16,25 75-16,-50-75 15,25 25-15,1-25 16,-51 24-16,75 1 16,-49-25-16,49 25 15,-25-25 1,25 25-16,-25-25 0,0 25 16,75-25-1,-50 0-15,25 0 16,-25 0-16,-25 0 15,0 0-15,25 0 16,50 49-16,-124-49 16,98 0-16,-48 0 15,-1 0-15,0 0 16,0 0-16,0 0 16,26 0-16,-26 0 15,0 0-15,0 0 16,-49 0-16,49 0 15,0 0-15,-24 0 16,24 0-16,-25 0 16,-24 0-16,24 0 15,-24 0-15,-1 0 16,26-25-16,-25 25 16,24-49-16,0 24 15,1 25-15,-50-25 16,49-24-16,25-1 15,-74 25-15,25 0 16,-1 1 0,-49-1-16,25 25 15,25-25-15,-50 0 16,49 0 0,-24 1-16,-25-1 15,25-25-15,-25 25 16,0 1-16,0-26 15,0 0 1,0 26-16,0-1 16,-25 0-16,-25-25 15,26 50-15,-26-25 16,-24-24-16,-26 24 16,76 0-16,-51 25 15,-24-49-15,25 49 16,-26-25-16,51 0 15,-51-25-15,26 50 16,0-24-16,-1-1 16,26 25-16,-26-50 15,26 50-15,-26-49 16,1 24-16,-1 25 16,1-25-16,-50 0 15,25 0-15,-25-24 16,0-1-1,24 50-15,1 0 16,0-49-16,49 49 16,-24 0-16,24-25 15,-24 25-15,24 0 16,26-25-16,-51 25 16,26 0-16,-1 0 15,-24 0-15,-1 0 16,-24 0-16,49 0 15,-49 0-15,25 0 16,-26 0-16,26 0 16,49 0-16,-49 0 15,24 0 1,25 0-16,1 0 16,-1 0-16,0 0 15,-25 0 1,1 25-1,-26 0 1,26-25 0</inkml:trace>
  <inkml:trace contextRef="#ctx0" brushRef="#br0" timeOffset="13886.62">4862 7293 0</inkml:trace>
  <inkml:trace contextRef="#ctx0" brushRef="#br0" timeOffset="145842.4">27285 14957 0,'0'0'0,"-25"0"16,1 0-16,-26 0 16,0 0-1,26 0 1,-51 0 0,1-25-1,-50 25 1,-75 0-1,-173 0 1,-149 0 0,-173 0-1,49 0 1,74 0 0,125 0-1,198 0 1,149 0-16,24 0 15,1 0-15,-25 0 32,-26 0-17,1 0 1,-49 0 0,-26 0-1,1 0 1,24 0-1,50-24 1,-25 24 0,-24 0-1,-174 0 1,247 0 0,-24 0-16,-173 74 15,173-24 1,49-1-1,-49 26 1,25-26 15,25 50-15,-125 75 0,50-50-1,50 25 1,0 49-1,24 26 1,75-175 0,50 175-1,49-100 1,25 74 0,0-99-1,50 25 1,-75-25-1,25-24 1,50-26 15,-25 51-15,74-26 0,50 50-1,-100-74 1,100 24-1,-74 1 1,-1-75 0,50 24-1,347-24 17,-297 0-17,-25 0 1,-50 0-1,25 25 1,25-25 15,0 0-15,-99 0-16,-26 0 16,324 0-1,-224 0 1,-25 0-1,25 0 1,-49-49 0,-26-51-1,50 1 1,1-50 0,-100 50-1,0 0 1,-25 24-1,-25 1-15,-49 24 16,25-24 0,74-124-1,-75-50 1,-49-1 0,-74-98-1,-50 124 1,0 49-1</inkml:trace>
  <inkml:trace contextRef="#ctx0" brushRef="#br0" timeOffset="145908.41">26690 15180 0,'0'0'0,"-50"0"0,1-49 15,-1 24-15</inkml:trace>
  <inkml:trace contextRef="#ctx0" brushRef="#br0" timeOffset="145958.43">26392 15106 0,'-49'-25'15,"148"50"-15,-248-50 0</inkml:trace>
  <inkml:trace contextRef="#ctx0" brushRef="#br0" timeOffset="146063.14">26243 15081 0,'-24'0'0,"-26"-25"16,149 50 15,-223-50 1,223 50-32,-247-50 15</inkml:trace>
  <inkml:trace contextRef="#ctx0" brushRef="#br0" timeOffset="146831.41">28600 13271 0,'25'0'63,"-25"124"-63,-50-75 16,0 75-16,-49 0 15,0 0 1,49-49-16,-173 173 15,74-75 1,50-49 0,-50 0-1,25-24 1,50-26 0,-1-24-1,1 24 1,-25-24-1,49-26 1,1 1 0,24 0 15</inkml:trace>
  <inkml:trace contextRef="#ctx0" brushRef="#br0" timeOffset="147551.34">26814 14511 0,'49'0'0,"-24"0"16,50 25-16,-26 24 15,1-24 1,99 74 0,-25 25-1,-25 0 1,-49-74 0,-50-1-16,49 1 15,-49-25 1,0 0-1,0-1 48,0 1-63,-25 0 31,-74 25-15,-74-1-1,-51 1 1,1 0 0,149-26-16,-26 26 15,76-50 17</inkml:trace>
  <inkml:trace contextRef="#ctx0" brushRef="#br0" timeOffset="147750.54">26814 14585 0,'0'0'0,"0"-25"16,25-24-1</inkml:trace>
  <inkml:trace contextRef="#ctx0" brushRef="#br0" timeOffset="169182.89">5135 14015 0,'24'24'16,"1"-24"-16,25 0 15,-1 0 1,-24 0-16,25 0 16,-25 0-1,24 0-15,-24 0 16,25 0-1,-26 0-15,26 0 16,-25 0-16,49 0 16,-24 0-16,-1 0 15,-24 0-15,25 0 16,24 0 0,-24 0-16,0-24 15,24 24-15,-24 0 16,-1-25-16,1 25 15,24 0-15,1 0 16,-1-25-16,-49 25 16,49 0-16,-24-25 15,-25 0-15,24 25 16,1-24-16,-25 24 16,24 0-16,-24-25 15,50 0-15,-51 25 16,26-25-16,0 0 15,24 25-15,-49 0 16,74 0-16,-49 0 16,-26 0-16,26 0 15,49-49-15,-49 24 16,-1 25-16,-24 0 16,25 0-16,24 0 15,-24 0-15,-1 0 16,1 0-16,0 0 15,24 0-15,-24 0 16,24 0-16,-24 0 16,-1 0-1,26 0-15,-50 0 16,24 0-16,-24 0 16,25 0-16</inkml:trace>
  <inkml:trace contextRef="#ctx0" brushRef="#br0" timeOffset="169527.99">8458 13717 0,'0'0'0,"25"25"15,0-25-15,0 25 16,24-1-16,-24-24 16,25 25-16,-25-25 15,49 25-15,-24-25 16,24 25-16,-24 0 16,-26-1-16,26 1 15,25 0-15,-51 0 16,1-25-16,0 25 15,25-25-15,-26 0 16,1 24-16,0 1 16,25-25-16,-26 0 15,1 25-15,0-25 16,0 0-16,0 0 16,24 25-1,-24-25-15,0 0 16,24 0-16,-24 0 15,25 25-15,-1-25 16,1 0-16,0 24 16,-1-24-16,-24 0 15,25 0-15,-1 25 16</inkml:trace>
  <inkml:trace contextRef="#ctx0" brushRef="#br0" timeOffset="169718.7">10220 14188 0,'0'0'0,"148"0"31,-98 0-31,0 0 16,-1 0-16,1 0 16,24 0-1,-49 0-15,0 0 16,0 0-16,49 0 16,-24 0-16,-1 0 15,-24 0-15,0 0 16,24 0-16</inkml:trace>
  <inkml:trace contextRef="#ctx0" brushRef="#br0" timeOffset="170169.98">11038 14188 0,'25'0'16,"-50"0"-16,75 0 16,-26 0-16,1 0 0,50 0 15,-50 0-15,49 0 16,0-25 0,-24 25-16,0-24 15,-1-1-15,1 25 16,-25 0-16,74-50 15,-74 25 1,-1 1 0,1 24-16,-25-25 15,50-25-15,-25 50 16,-25-49-16,24 24 16,1 0-1,0 0 1,-25 0-16,25 1 15,0 24-15,-25-25 16,49 0-16,-24 25 16,0 0-16,24-50 15,-24 50 1,25-24 0,0-1-16,-1-25 15,-24 25-15,-25 25 0,248-173 63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a:extLst>
              <a:ext uri="{FF2B5EF4-FFF2-40B4-BE49-F238E27FC236}">
                <a16:creationId xmlns:a16="http://schemas.microsoft.com/office/drawing/2014/main" id="{81666FAF-76FD-4781-BD61-2A3971939198}"/>
              </a:ext>
            </a:extLst>
          </p:cNvPr>
          <p:cNvSpPr>
            <a:spLocks noChangeArrowheads="1"/>
          </p:cNvSpPr>
          <p:nvPr/>
        </p:nvSpPr>
        <p:spPr bwMode="auto">
          <a:xfrm>
            <a:off x="0" y="0"/>
            <a:ext cx="7099300" cy="10223500"/>
          </a:xfrm>
          <a:prstGeom prst="roundRect">
            <a:avLst>
              <a:gd name="adj" fmla="val 19"/>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23" name="AutoShape 2">
            <a:extLst>
              <a:ext uri="{FF2B5EF4-FFF2-40B4-BE49-F238E27FC236}">
                <a16:creationId xmlns:a16="http://schemas.microsoft.com/office/drawing/2014/main" id="{891A48F2-7C69-4704-BDD0-87E1168EC7B4}"/>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24" name="AutoShape 3">
            <a:extLst>
              <a:ext uri="{FF2B5EF4-FFF2-40B4-BE49-F238E27FC236}">
                <a16:creationId xmlns:a16="http://schemas.microsoft.com/office/drawing/2014/main" id="{E4120E95-06BB-4F33-ADE4-75F9F8308D99}"/>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25" name="AutoShape 4">
            <a:extLst>
              <a:ext uri="{FF2B5EF4-FFF2-40B4-BE49-F238E27FC236}">
                <a16:creationId xmlns:a16="http://schemas.microsoft.com/office/drawing/2014/main" id="{4DF0D16A-21C3-46E5-8234-8E3A9902F9A7}"/>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26" name="AutoShape 5">
            <a:extLst>
              <a:ext uri="{FF2B5EF4-FFF2-40B4-BE49-F238E27FC236}">
                <a16:creationId xmlns:a16="http://schemas.microsoft.com/office/drawing/2014/main" id="{71B902F6-E338-4490-A5CE-CCDC5BEDABD7}"/>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27" name="AutoShape 6">
            <a:extLst>
              <a:ext uri="{FF2B5EF4-FFF2-40B4-BE49-F238E27FC236}">
                <a16:creationId xmlns:a16="http://schemas.microsoft.com/office/drawing/2014/main" id="{856CB009-7C0F-4259-9915-E833840A0E00}"/>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28" name="AutoShape 7">
            <a:extLst>
              <a:ext uri="{FF2B5EF4-FFF2-40B4-BE49-F238E27FC236}">
                <a16:creationId xmlns:a16="http://schemas.microsoft.com/office/drawing/2014/main" id="{CC4B4D11-C256-4D27-A0F7-AAB24DC9898B}"/>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29" name="AutoShape 8">
            <a:extLst>
              <a:ext uri="{FF2B5EF4-FFF2-40B4-BE49-F238E27FC236}">
                <a16:creationId xmlns:a16="http://schemas.microsoft.com/office/drawing/2014/main" id="{E21EECAE-A9A2-457B-8421-C8142066551F}"/>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30" name="AutoShape 9">
            <a:extLst>
              <a:ext uri="{FF2B5EF4-FFF2-40B4-BE49-F238E27FC236}">
                <a16:creationId xmlns:a16="http://schemas.microsoft.com/office/drawing/2014/main" id="{7BBA41EE-FA24-4B72-A76D-FA87582D77EE}"/>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31" name="AutoShape 10">
            <a:extLst>
              <a:ext uri="{FF2B5EF4-FFF2-40B4-BE49-F238E27FC236}">
                <a16:creationId xmlns:a16="http://schemas.microsoft.com/office/drawing/2014/main" id="{6AD51888-2C23-485C-BBC2-537FA8A3A2E9}"/>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32" name="AutoShape 11">
            <a:extLst>
              <a:ext uri="{FF2B5EF4-FFF2-40B4-BE49-F238E27FC236}">
                <a16:creationId xmlns:a16="http://schemas.microsoft.com/office/drawing/2014/main" id="{2E2E43CC-D853-43B1-BD37-2D18C1C12E52}"/>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33" name="AutoShape 12">
            <a:extLst>
              <a:ext uri="{FF2B5EF4-FFF2-40B4-BE49-F238E27FC236}">
                <a16:creationId xmlns:a16="http://schemas.microsoft.com/office/drawing/2014/main" id="{7752F1E6-4185-4F7B-A86D-81837C04C387}"/>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34" name="AutoShape 13">
            <a:extLst>
              <a:ext uri="{FF2B5EF4-FFF2-40B4-BE49-F238E27FC236}">
                <a16:creationId xmlns:a16="http://schemas.microsoft.com/office/drawing/2014/main" id="{32FD30A7-A435-48B7-B488-7E5D5D968104}"/>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35" name="AutoShape 14">
            <a:extLst>
              <a:ext uri="{FF2B5EF4-FFF2-40B4-BE49-F238E27FC236}">
                <a16:creationId xmlns:a16="http://schemas.microsoft.com/office/drawing/2014/main" id="{C2417D86-1D78-41C3-A6FD-63FD480CE6FC}"/>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36" name="AutoShape 15">
            <a:extLst>
              <a:ext uri="{FF2B5EF4-FFF2-40B4-BE49-F238E27FC236}">
                <a16:creationId xmlns:a16="http://schemas.microsoft.com/office/drawing/2014/main" id="{E5453C1E-2776-4814-9EFA-F6744665A22A}"/>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37" name="AutoShape 16">
            <a:extLst>
              <a:ext uri="{FF2B5EF4-FFF2-40B4-BE49-F238E27FC236}">
                <a16:creationId xmlns:a16="http://schemas.microsoft.com/office/drawing/2014/main" id="{8B046989-534D-4C42-812C-47DF6B0ACB81}"/>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38" name="AutoShape 17">
            <a:extLst>
              <a:ext uri="{FF2B5EF4-FFF2-40B4-BE49-F238E27FC236}">
                <a16:creationId xmlns:a16="http://schemas.microsoft.com/office/drawing/2014/main" id="{2C13B118-B6D3-4027-B881-A0E6FCAA25FB}"/>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39" name="AutoShape 18">
            <a:extLst>
              <a:ext uri="{FF2B5EF4-FFF2-40B4-BE49-F238E27FC236}">
                <a16:creationId xmlns:a16="http://schemas.microsoft.com/office/drawing/2014/main" id="{0CE25A4F-12E0-4132-8824-03AD5197B16C}"/>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40" name="AutoShape 19">
            <a:extLst>
              <a:ext uri="{FF2B5EF4-FFF2-40B4-BE49-F238E27FC236}">
                <a16:creationId xmlns:a16="http://schemas.microsoft.com/office/drawing/2014/main" id="{BE592493-CAE8-460B-A51D-003F2E35DF28}"/>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41" name="AutoShape 20">
            <a:extLst>
              <a:ext uri="{FF2B5EF4-FFF2-40B4-BE49-F238E27FC236}">
                <a16:creationId xmlns:a16="http://schemas.microsoft.com/office/drawing/2014/main" id="{E091527D-48EA-465B-9BB0-5752411329D2}"/>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42" name="AutoShape 21">
            <a:extLst>
              <a:ext uri="{FF2B5EF4-FFF2-40B4-BE49-F238E27FC236}">
                <a16:creationId xmlns:a16="http://schemas.microsoft.com/office/drawing/2014/main" id="{5A7CE060-2058-40B3-B25E-8A7D58FF9CEE}"/>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43" name="AutoShape 22">
            <a:extLst>
              <a:ext uri="{FF2B5EF4-FFF2-40B4-BE49-F238E27FC236}">
                <a16:creationId xmlns:a16="http://schemas.microsoft.com/office/drawing/2014/main" id="{03C1B15F-7275-4D2B-9271-B180C38DBD04}"/>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44" name="AutoShape 23">
            <a:extLst>
              <a:ext uri="{FF2B5EF4-FFF2-40B4-BE49-F238E27FC236}">
                <a16:creationId xmlns:a16="http://schemas.microsoft.com/office/drawing/2014/main" id="{3411232A-06D5-47FB-8AEC-5CF48BCE92AD}"/>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45" name="AutoShape 24">
            <a:extLst>
              <a:ext uri="{FF2B5EF4-FFF2-40B4-BE49-F238E27FC236}">
                <a16:creationId xmlns:a16="http://schemas.microsoft.com/office/drawing/2014/main" id="{90AB24E6-51A1-4D48-93D9-C2B9A6A5B30D}"/>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46" name="AutoShape 25">
            <a:extLst>
              <a:ext uri="{FF2B5EF4-FFF2-40B4-BE49-F238E27FC236}">
                <a16:creationId xmlns:a16="http://schemas.microsoft.com/office/drawing/2014/main" id="{ED982F24-7D8B-469B-A700-F932A79EF142}"/>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47" name="AutoShape 26">
            <a:extLst>
              <a:ext uri="{FF2B5EF4-FFF2-40B4-BE49-F238E27FC236}">
                <a16:creationId xmlns:a16="http://schemas.microsoft.com/office/drawing/2014/main" id="{D4865D8C-CC18-44A7-84FA-022C8B656A1C}"/>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48" name="AutoShape 27">
            <a:extLst>
              <a:ext uri="{FF2B5EF4-FFF2-40B4-BE49-F238E27FC236}">
                <a16:creationId xmlns:a16="http://schemas.microsoft.com/office/drawing/2014/main" id="{67B27279-1054-4695-8CB8-75FA4E0DD3A8}"/>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49" name="AutoShape 28">
            <a:extLst>
              <a:ext uri="{FF2B5EF4-FFF2-40B4-BE49-F238E27FC236}">
                <a16:creationId xmlns:a16="http://schemas.microsoft.com/office/drawing/2014/main" id="{0B327F57-C433-4A83-965D-B514DDB2DD13}"/>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50" name="AutoShape 29">
            <a:extLst>
              <a:ext uri="{FF2B5EF4-FFF2-40B4-BE49-F238E27FC236}">
                <a16:creationId xmlns:a16="http://schemas.microsoft.com/office/drawing/2014/main" id="{88535902-94CF-4229-A94E-AF2408964548}"/>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51" name="AutoShape 30">
            <a:extLst>
              <a:ext uri="{FF2B5EF4-FFF2-40B4-BE49-F238E27FC236}">
                <a16:creationId xmlns:a16="http://schemas.microsoft.com/office/drawing/2014/main" id="{92989D97-911C-4818-A247-D14830BEFC2B}"/>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52" name="AutoShape 31">
            <a:extLst>
              <a:ext uri="{FF2B5EF4-FFF2-40B4-BE49-F238E27FC236}">
                <a16:creationId xmlns:a16="http://schemas.microsoft.com/office/drawing/2014/main" id="{1404F017-036B-43E7-8192-AD38AD9F51B8}"/>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53" name="AutoShape 32">
            <a:extLst>
              <a:ext uri="{FF2B5EF4-FFF2-40B4-BE49-F238E27FC236}">
                <a16:creationId xmlns:a16="http://schemas.microsoft.com/office/drawing/2014/main" id="{222BCE7F-EAAB-4581-948A-A2F50B4531EF}"/>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54" name="AutoShape 33">
            <a:extLst>
              <a:ext uri="{FF2B5EF4-FFF2-40B4-BE49-F238E27FC236}">
                <a16:creationId xmlns:a16="http://schemas.microsoft.com/office/drawing/2014/main" id="{1838C199-3BA8-4ADA-9FC8-9C55CC86644B}"/>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55" name="AutoShape 34">
            <a:extLst>
              <a:ext uri="{FF2B5EF4-FFF2-40B4-BE49-F238E27FC236}">
                <a16:creationId xmlns:a16="http://schemas.microsoft.com/office/drawing/2014/main" id="{0E3592CE-C9F1-46C7-9713-7AB0273DE617}"/>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56" name="AutoShape 35">
            <a:extLst>
              <a:ext uri="{FF2B5EF4-FFF2-40B4-BE49-F238E27FC236}">
                <a16:creationId xmlns:a16="http://schemas.microsoft.com/office/drawing/2014/main" id="{0B2734CA-7EBE-435D-8C43-9D63485E2909}"/>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5157" name="AutoShape 36">
            <a:extLst>
              <a:ext uri="{FF2B5EF4-FFF2-40B4-BE49-F238E27FC236}">
                <a16:creationId xmlns:a16="http://schemas.microsoft.com/office/drawing/2014/main" id="{40491A0C-0DC5-4827-BB69-3395581E046C}"/>
              </a:ext>
            </a:extLst>
          </p:cNvPr>
          <p:cNvSpPr>
            <a:spLocks noChangeArrowheads="1"/>
          </p:cNvSpPr>
          <p:nvPr/>
        </p:nvSpPr>
        <p:spPr bwMode="auto">
          <a:xfrm>
            <a:off x="0" y="0"/>
            <a:ext cx="7099300" cy="10223500"/>
          </a:xfrm>
          <a:prstGeom prst="roundRect">
            <a:avLst>
              <a:gd name="adj" fmla="val 23"/>
            </a:avLst>
          </a:prstGeom>
          <a:solidFill>
            <a:srgbClr val="FFFFFF"/>
          </a:solidFill>
          <a:ln>
            <a:noFill/>
          </a:ln>
          <a:effec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8230" name="Rectangle 37">
            <a:extLst>
              <a:ext uri="{FF2B5EF4-FFF2-40B4-BE49-F238E27FC236}">
                <a16:creationId xmlns:a16="http://schemas.microsoft.com/office/drawing/2014/main" id="{8C2845FC-6424-4A87-B8AC-36692746EAD9}"/>
              </a:ext>
            </a:extLst>
          </p:cNvPr>
          <p:cNvSpPr>
            <a:spLocks noGrp="1" noRot="1" noChangeAspect="1" noChangeArrowheads="1"/>
          </p:cNvSpPr>
          <p:nvPr>
            <p:ph type="sldImg"/>
          </p:nvPr>
        </p:nvSpPr>
        <p:spPr bwMode="auto">
          <a:xfrm>
            <a:off x="-18492788" y="-13188950"/>
            <a:ext cx="24714201" cy="139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38">
            <a:extLst>
              <a:ext uri="{FF2B5EF4-FFF2-40B4-BE49-F238E27FC236}">
                <a16:creationId xmlns:a16="http://schemas.microsoft.com/office/drawing/2014/main" id="{6940FED5-7039-43BA-9E8F-D44CC41CE913}"/>
              </a:ext>
            </a:extLst>
          </p:cNvPr>
          <p:cNvSpPr>
            <a:spLocks noGrp="1" noChangeArrowheads="1"/>
          </p:cNvSpPr>
          <p:nvPr>
            <p:ph type="body"/>
          </p:nvPr>
        </p:nvSpPr>
        <p:spPr bwMode="auto">
          <a:xfrm>
            <a:off x="709613" y="4856163"/>
            <a:ext cx="5619750" cy="4535487"/>
          </a:xfrm>
          <a:prstGeom prst="rect">
            <a:avLst/>
          </a:prstGeom>
          <a:noFill/>
          <a:ln>
            <a:noFill/>
          </a:ln>
          <a:effectLst/>
        </p:spPr>
        <p:txBody>
          <a:bodyPr vert="horz" wrap="square" lIns="0" tIns="0" rIns="0" bIns="0" numCol="1" anchor="t" anchorCtr="0" compatLnSpc="1">
            <a:prstTxWarp prst="textNoShape">
              <a:avLst/>
            </a:prstTxWarp>
          </a:bodyPr>
          <a:lstStyle/>
          <a:p>
            <a:pPr lvl="0"/>
            <a:endParaRPr lang="pt-BR" altLang="pt-BR" noProof="0"/>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Shape 50">
            <a:extLst>
              <a:ext uri="{FF2B5EF4-FFF2-40B4-BE49-F238E27FC236}">
                <a16:creationId xmlns:a16="http://schemas.microsoft.com/office/drawing/2014/main" id="{21BDC991-C8D8-456B-B013-0A76E52D47EB}"/>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p:spPr>
      </p:sp>
      <p:sp>
        <p:nvSpPr>
          <p:cNvPr id="10243" name="Shape 51">
            <a:extLst>
              <a:ext uri="{FF2B5EF4-FFF2-40B4-BE49-F238E27FC236}">
                <a16:creationId xmlns:a16="http://schemas.microsoft.com/office/drawing/2014/main" id="{C9FD9DB9-5813-43E3-8DBC-936F4104A15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pt-BR" alt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E72BEE4F-4D1E-465A-871E-2C15187AB02F}"/>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3" name="Rectangle 2">
            <a:extLst>
              <a:ext uri="{FF2B5EF4-FFF2-40B4-BE49-F238E27FC236}">
                <a16:creationId xmlns:a16="http://schemas.microsoft.com/office/drawing/2014/main" id="{1356E3BC-399F-4E7D-93E6-D1790814B766}"/>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BR" dirty="0"/>
              <a:t>Curva de Nível: Junta pontos da mesma altitude.</a:t>
            </a:r>
          </a:p>
          <a:p>
            <a:r>
              <a:rPr lang="pt-BR" dirty="0" err="1"/>
              <a:t>isóbata</a:t>
            </a:r>
            <a:r>
              <a:rPr lang="pt-BR" dirty="0"/>
              <a:t>: une todos os pontos de igual profundidade no relevo submarino.</a:t>
            </a:r>
          </a:p>
          <a:p>
            <a:r>
              <a:rPr lang="pt-BR" dirty="0"/>
              <a:t>Isóbara: Junta pontos com a mesma pressão atmosférica.</a:t>
            </a:r>
          </a:p>
          <a:p>
            <a:r>
              <a:rPr lang="pt-BR" dirty="0"/>
              <a:t>Isotérmica: Junta pontos com a mesma temperatura.</a:t>
            </a:r>
          </a:p>
          <a:p>
            <a:endParaRPr lang="pt-BR" altLang="pt-B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E72BEE4F-4D1E-465A-871E-2C15187AB02F}"/>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3" name="Rectangle 2">
            <a:extLst>
              <a:ext uri="{FF2B5EF4-FFF2-40B4-BE49-F238E27FC236}">
                <a16:creationId xmlns:a16="http://schemas.microsoft.com/office/drawing/2014/main" id="{1356E3BC-399F-4E7D-93E6-D1790814B766}"/>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E72BEE4F-4D1E-465A-871E-2C15187AB02F}"/>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3" name="Rectangle 2">
            <a:extLst>
              <a:ext uri="{FF2B5EF4-FFF2-40B4-BE49-F238E27FC236}">
                <a16:creationId xmlns:a16="http://schemas.microsoft.com/office/drawing/2014/main" id="{1356E3BC-399F-4E7D-93E6-D1790814B766}"/>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E72BEE4F-4D1E-465A-871E-2C15187AB02F}"/>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3" name="Rectangle 2">
            <a:extLst>
              <a:ext uri="{FF2B5EF4-FFF2-40B4-BE49-F238E27FC236}">
                <a16:creationId xmlns:a16="http://schemas.microsoft.com/office/drawing/2014/main" id="{1356E3BC-399F-4E7D-93E6-D1790814B766}"/>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BR" sz="1200" kern="1200" baseline="0" dirty="0">
                <a:solidFill>
                  <a:srgbClr val="000000"/>
                </a:solidFill>
                <a:latin typeface="Times New Roman" panose="02020603050405020304" pitchFamily="18" charset="0"/>
                <a:ea typeface="+mn-ea"/>
                <a:cs typeface="+mn-cs"/>
              </a:rPr>
              <a:t>A superfície do terreno onde a </a:t>
            </a:r>
            <a:r>
              <a:rPr lang="pt-BR" sz="1200" kern="1200" baseline="0" dirty="0" err="1">
                <a:solidFill>
                  <a:srgbClr val="000000"/>
                </a:solidFill>
                <a:latin typeface="Times New Roman" panose="02020603050405020304" pitchFamily="18" charset="0"/>
                <a:ea typeface="+mn-ea"/>
                <a:cs typeface="+mn-cs"/>
              </a:rPr>
              <a:t>Topograa</a:t>
            </a:r>
            <a:r>
              <a:rPr lang="pt-BR" sz="1200" kern="1200" baseline="0" dirty="0">
                <a:solidFill>
                  <a:srgbClr val="000000"/>
                </a:solidFill>
                <a:latin typeface="Times New Roman" panose="02020603050405020304" pitchFamily="18" charset="0"/>
                <a:ea typeface="+mn-ea"/>
                <a:cs typeface="+mn-cs"/>
              </a:rPr>
              <a:t> desenvolve suas operações de medição é uma superfície irregular; as formas do relevo são as mais variadas:</a:t>
            </a:r>
          </a:p>
          <a:p>
            <a:r>
              <a:rPr lang="pt-BR" sz="1200" kern="1200" baseline="0" dirty="0">
                <a:solidFill>
                  <a:srgbClr val="000000"/>
                </a:solidFill>
                <a:latin typeface="Times New Roman" panose="02020603050405020304" pitchFamily="18" charset="0"/>
                <a:ea typeface="+mn-ea"/>
                <a:cs typeface="+mn-cs"/>
              </a:rPr>
              <a:t>elevações, depressões, aclives suaves, aclives íngremes, </a:t>
            </a:r>
            <a:r>
              <a:rPr lang="pt-BR" sz="1200" kern="1200" baseline="0" dirty="0" err="1">
                <a:solidFill>
                  <a:srgbClr val="000000"/>
                </a:solidFill>
                <a:latin typeface="Times New Roman" panose="02020603050405020304" pitchFamily="18" charset="0"/>
                <a:ea typeface="+mn-ea"/>
                <a:cs typeface="+mn-cs"/>
              </a:rPr>
              <a:t>enm</a:t>
            </a:r>
            <a:r>
              <a:rPr lang="pt-BR" sz="1200" kern="1200" baseline="0" dirty="0">
                <a:solidFill>
                  <a:srgbClr val="000000"/>
                </a:solidFill>
                <a:latin typeface="Times New Roman" panose="02020603050405020304" pitchFamily="18" charset="0"/>
                <a:ea typeface="+mn-ea"/>
                <a:cs typeface="+mn-cs"/>
              </a:rPr>
              <a:t> inúmeras são as formas de relevo que podemos nos deparar. </a:t>
            </a:r>
          </a:p>
          <a:p>
            <a:endParaRPr lang="pt-BR" altLang="pt-BR" sz="1200" kern="1200" baseline="0" dirty="0">
              <a:solidFill>
                <a:srgbClr val="000000"/>
              </a:solidFill>
              <a:latin typeface="Times New Roman" panose="02020603050405020304" pitchFamily="18" charset="0"/>
              <a:ea typeface="+mn-ea"/>
              <a:cs typeface="+mn-cs"/>
            </a:endParaRPr>
          </a:p>
          <a:p>
            <a:r>
              <a:rPr lang="pt-BR" altLang="pt-BR" dirty="0"/>
              <a:t>Outras formas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E72BEE4F-4D1E-465A-871E-2C15187AB02F}"/>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3" name="Rectangle 2">
            <a:extLst>
              <a:ext uri="{FF2B5EF4-FFF2-40B4-BE49-F238E27FC236}">
                <a16:creationId xmlns:a16="http://schemas.microsoft.com/office/drawing/2014/main" id="{1356E3BC-399F-4E7D-93E6-D1790814B766}"/>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BR" sz="1200" kern="1200" baseline="0" dirty="0">
                <a:solidFill>
                  <a:srgbClr val="000000"/>
                </a:solidFill>
                <a:latin typeface="Times New Roman" panose="02020603050405020304" pitchFamily="18" charset="0"/>
                <a:ea typeface="+mn-ea"/>
                <a:cs typeface="+mn-cs"/>
              </a:rPr>
              <a:t>Isso ocorre porque existe no terreno um sem número  de pontos mais altos que promovem naturalmente esta divisão das águas. </a:t>
            </a:r>
          </a:p>
          <a:p>
            <a:r>
              <a:rPr lang="pt-BR" sz="1200" kern="1200" baseline="0" dirty="0">
                <a:solidFill>
                  <a:srgbClr val="000000"/>
                </a:solidFill>
                <a:latin typeface="Times New Roman" panose="02020603050405020304" pitchFamily="18" charset="0"/>
                <a:ea typeface="+mn-ea"/>
                <a:cs typeface="+mn-cs"/>
              </a:rPr>
              <a:t>É o mesmo que ocorre com o telhado de uma edificação: a cumeeira faz o papel de divisor. </a:t>
            </a:r>
          </a:p>
          <a:p>
            <a:r>
              <a:rPr lang="pt-BR" sz="1200" kern="1200" baseline="0" dirty="0">
                <a:solidFill>
                  <a:srgbClr val="000000"/>
                </a:solidFill>
                <a:latin typeface="Times New Roman" panose="02020603050405020304" pitchFamily="18" charset="0"/>
                <a:ea typeface="+mn-ea"/>
                <a:cs typeface="+mn-cs"/>
              </a:rPr>
              <a:t>Assim, unindo os pontos mais altos do terreno teremos uma linha imaginária (mas física) denominada linha de cumeada ou divisor de águas.</a:t>
            </a:r>
            <a:endParaRPr lang="pt-BR" altLang="pt-B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E72BEE4F-4D1E-465A-871E-2C15187AB02F}"/>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3" name="Rectangle 2">
            <a:extLst>
              <a:ext uri="{FF2B5EF4-FFF2-40B4-BE49-F238E27FC236}">
                <a16:creationId xmlns:a16="http://schemas.microsoft.com/office/drawing/2014/main" id="{1356E3BC-399F-4E7D-93E6-D1790814B766}"/>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BR" sz="1200" kern="1200" baseline="0" dirty="0">
                <a:solidFill>
                  <a:srgbClr val="000000"/>
                </a:solidFill>
                <a:latin typeface="Times New Roman" panose="02020603050405020304" pitchFamily="18" charset="0"/>
                <a:ea typeface="+mn-ea"/>
                <a:cs typeface="+mn-cs"/>
              </a:rPr>
              <a:t> </a:t>
            </a:r>
            <a:endParaRPr lang="pt-BR" altLang="pt-B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E72BEE4F-4D1E-465A-871E-2C15187AB02F}"/>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3" name="Rectangle 2">
            <a:extLst>
              <a:ext uri="{FF2B5EF4-FFF2-40B4-BE49-F238E27FC236}">
                <a16:creationId xmlns:a16="http://schemas.microsoft.com/office/drawing/2014/main" id="{1356E3BC-399F-4E7D-93E6-D1790814B766}"/>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BR" sz="1200" kern="1200" baseline="0" dirty="0">
                <a:solidFill>
                  <a:srgbClr val="000000"/>
                </a:solidFill>
                <a:latin typeface="Times New Roman" panose="02020603050405020304" pitchFamily="18" charset="0"/>
                <a:ea typeface="+mn-ea"/>
                <a:cs typeface="+mn-cs"/>
              </a:rPr>
              <a:t>Isso ocorre porque existe no terreno um sem número  de pontos mais altos que promovem naturalmente esta divisão das águas. </a:t>
            </a:r>
          </a:p>
          <a:p>
            <a:r>
              <a:rPr lang="pt-BR" sz="1200" kern="1200" baseline="0" dirty="0">
                <a:solidFill>
                  <a:srgbClr val="000000"/>
                </a:solidFill>
                <a:latin typeface="Times New Roman" panose="02020603050405020304" pitchFamily="18" charset="0"/>
                <a:ea typeface="+mn-ea"/>
                <a:cs typeface="+mn-cs"/>
              </a:rPr>
              <a:t>É o mesmo que ocorre com o telhado de </a:t>
            </a:r>
            <a:r>
              <a:rPr lang="pt-BR" sz="1200" kern="1200" baseline="0">
                <a:solidFill>
                  <a:srgbClr val="000000"/>
                </a:solidFill>
                <a:latin typeface="Times New Roman" panose="02020603050405020304" pitchFamily="18" charset="0"/>
                <a:ea typeface="+mn-ea"/>
                <a:cs typeface="+mn-cs"/>
              </a:rPr>
              <a:t>uma edificação</a:t>
            </a:r>
            <a:r>
              <a:rPr lang="pt-BR" sz="1200" kern="1200" baseline="0" dirty="0">
                <a:solidFill>
                  <a:srgbClr val="000000"/>
                </a:solidFill>
                <a:latin typeface="Times New Roman" panose="02020603050405020304" pitchFamily="18" charset="0"/>
                <a:ea typeface="+mn-ea"/>
                <a:cs typeface="+mn-cs"/>
              </a:rPr>
              <a:t>: a cumeeira faz o papel de divisor. </a:t>
            </a:r>
          </a:p>
          <a:p>
            <a:r>
              <a:rPr lang="pt-BR" sz="1200" kern="1200" baseline="0" dirty="0">
                <a:solidFill>
                  <a:srgbClr val="000000"/>
                </a:solidFill>
                <a:latin typeface="Times New Roman" panose="02020603050405020304" pitchFamily="18" charset="0"/>
                <a:ea typeface="+mn-ea"/>
                <a:cs typeface="+mn-cs"/>
              </a:rPr>
              <a:t>Assim, unindo os pontos mais altos do terreno teremos uma linha imaginária (mas física) denominada linha de cumeada ou divisor de águas.</a:t>
            </a:r>
            <a:endParaRPr lang="pt-BR" altLang="pt-B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3642A9A2-D3B6-4DC3-83A0-3C8B5D2AEFFB}"/>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9" name="Rectangle 2">
            <a:extLst>
              <a:ext uri="{FF2B5EF4-FFF2-40B4-BE49-F238E27FC236}">
                <a16:creationId xmlns:a16="http://schemas.microsoft.com/office/drawing/2014/main" id="{5C806ED2-E540-4105-A0B4-43C4775CA7F8}"/>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
            <a:extLst>
              <a:ext uri="{FF2B5EF4-FFF2-40B4-BE49-F238E27FC236}">
                <a16:creationId xmlns:a16="http://schemas.microsoft.com/office/drawing/2014/main" id="{FAD3C268-A263-4979-BFB2-E5F511D54E9D}"/>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7" name="Rectangle 2">
            <a:extLst>
              <a:ext uri="{FF2B5EF4-FFF2-40B4-BE49-F238E27FC236}">
                <a16:creationId xmlns:a16="http://schemas.microsoft.com/office/drawing/2014/main" id="{117C7880-FC0B-4456-9871-CCD079F33848}"/>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
            <a:extLst>
              <a:ext uri="{FF2B5EF4-FFF2-40B4-BE49-F238E27FC236}">
                <a16:creationId xmlns:a16="http://schemas.microsoft.com/office/drawing/2014/main" id="{07D7BC79-A37B-420C-BE61-2A44E47E8F9E}"/>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5" name="Rectangle 2">
            <a:extLst>
              <a:ext uri="{FF2B5EF4-FFF2-40B4-BE49-F238E27FC236}">
                <a16:creationId xmlns:a16="http://schemas.microsoft.com/office/drawing/2014/main" id="{CBF7E7E3-B7E3-45E8-AFA3-ADBE533007A3}"/>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6A4BB80D-C2BD-40FC-AB52-DF30AC3A4931}"/>
              </a:ext>
            </a:extLst>
          </p:cNvPr>
          <p:cNvSpPr>
            <a:spLocks noGrp="1" noRot="1" noChangeAspect="1" noChangeArrowheads="1" noTextEdit="1"/>
          </p:cNvSpPr>
          <p:nvPr>
            <p:ph type="sldImg"/>
          </p:nvPr>
        </p:nvSpPr>
        <p:spPr>
          <a:xfrm>
            <a:off x="1588" y="0"/>
            <a:ext cx="1587" cy="15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91" name="Rectangle 2">
            <a:extLst>
              <a:ext uri="{FF2B5EF4-FFF2-40B4-BE49-F238E27FC236}">
                <a16:creationId xmlns:a16="http://schemas.microsoft.com/office/drawing/2014/main" id="{101C3062-7E73-4CDD-9E25-CFB326ACCC2E}"/>
              </a:ext>
            </a:extLst>
          </p:cNvPr>
          <p:cNvSpPr>
            <a:spLocks noGrp="1" noChangeArrowheads="1"/>
          </p:cNvSpPr>
          <p:nvPr>
            <p:ph type="body" idx="1"/>
          </p:nvPr>
        </p:nvSpPr>
        <p:spPr>
          <a:xfrm>
            <a:off x="709613" y="4856163"/>
            <a:ext cx="5656262"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331C09CE-2007-43A3-B48B-1267A6904914}"/>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3" name="Rectangle 2">
            <a:extLst>
              <a:ext uri="{FF2B5EF4-FFF2-40B4-BE49-F238E27FC236}">
                <a16:creationId xmlns:a16="http://schemas.microsoft.com/office/drawing/2014/main" id="{94EA8969-DEB9-469E-9F7A-D2EFA3275A5E}"/>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
            <a:extLst>
              <a:ext uri="{FF2B5EF4-FFF2-40B4-BE49-F238E27FC236}">
                <a16:creationId xmlns:a16="http://schemas.microsoft.com/office/drawing/2014/main" id="{1187FEA4-38E5-4B1C-8CF7-3D077FFBF010}"/>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1" name="Rectangle 2">
            <a:extLst>
              <a:ext uri="{FF2B5EF4-FFF2-40B4-BE49-F238E27FC236}">
                <a16:creationId xmlns:a16="http://schemas.microsoft.com/office/drawing/2014/main" id="{BF444834-EECB-41C8-B848-9954EC6B1EAA}"/>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90984534-AECA-412E-862B-E7D258489D57}"/>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9" name="Rectangle 2">
            <a:extLst>
              <a:ext uri="{FF2B5EF4-FFF2-40B4-BE49-F238E27FC236}">
                <a16:creationId xmlns:a16="http://schemas.microsoft.com/office/drawing/2014/main" id="{242B51C3-69E5-4A8B-A678-DFC16C8DA2E5}"/>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
            <a:extLst>
              <a:ext uri="{FF2B5EF4-FFF2-40B4-BE49-F238E27FC236}">
                <a16:creationId xmlns:a16="http://schemas.microsoft.com/office/drawing/2014/main" id="{DC26507C-19ED-4D6C-8A87-B0CF92C46177}"/>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7" name="Rectangle 2">
            <a:extLst>
              <a:ext uri="{FF2B5EF4-FFF2-40B4-BE49-F238E27FC236}">
                <a16:creationId xmlns:a16="http://schemas.microsoft.com/office/drawing/2014/main" id="{47BAC6C6-E54E-4B78-90FE-7ABF798FEF3A}"/>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1">
            <a:extLst>
              <a:ext uri="{FF2B5EF4-FFF2-40B4-BE49-F238E27FC236}">
                <a16:creationId xmlns:a16="http://schemas.microsoft.com/office/drawing/2014/main" id="{53F97E2A-61DF-4762-8F27-C89657E5B3FD}"/>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5" name="Rectangle 2">
            <a:extLst>
              <a:ext uri="{FF2B5EF4-FFF2-40B4-BE49-F238E27FC236}">
                <a16:creationId xmlns:a16="http://schemas.microsoft.com/office/drawing/2014/main" id="{A6A87BE9-BDC7-431F-A7D6-3A015537256F}"/>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
            <a:extLst>
              <a:ext uri="{FF2B5EF4-FFF2-40B4-BE49-F238E27FC236}">
                <a16:creationId xmlns:a16="http://schemas.microsoft.com/office/drawing/2014/main" id="{F0ED6A61-1B6D-4029-9014-350234B19732}"/>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3" name="Rectangle 2">
            <a:extLst>
              <a:ext uri="{FF2B5EF4-FFF2-40B4-BE49-F238E27FC236}">
                <a16:creationId xmlns:a16="http://schemas.microsoft.com/office/drawing/2014/main" id="{CF2CE571-CB23-4BD8-8F7E-723061F0E4FF}"/>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
            <a:extLst>
              <a:ext uri="{FF2B5EF4-FFF2-40B4-BE49-F238E27FC236}">
                <a16:creationId xmlns:a16="http://schemas.microsoft.com/office/drawing/2014/main" id="{3DCAEFBD-39DD-43E0-87B9-A39F0B1D5042}"/>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1" name="Rectangle 2">
            <a:extLst>
              <a:ext uri="{FF2B5EF4-FFF2-40B4-BE49-F238E27FC236}">
                <a16:creationId xmlns:a16="http://schemas.microsoft.com/office/drawing/2014/main" id="{196614BA-772F-4BC6-A894-327D094A2A97}"/>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
            <a:extLst>
              <a:ext uri="{FF2B5EF4-FFF2-40B4-BE49-F238E27FC236}">
                <a16:creationId xmlns:a16="http://schemas.microsoft.com/office/drawing/2014/main" id="{63BAA723-4470-4E25-9CE5-A0BF4C1B8BF1}"/>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9" name="Rectangle 2">
            <a:extLst>
              <a:ext uri="{FF2B5EF4-FFF2-40B4-BE49-F238E27FC236}">
                <a16:creationId xmlns:a16="http://schemas.microsoft.com/office/drawing/2014/main" id="{CF27CB57-40AD-4F0B-93E9-ABF00C4A82C4}"/>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1C44D1F4-D176-4E64-A27D-F75EEBD93E86}"/>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7" name="Rectangle 2">
            <a:extLst>
              <a:ext uri="{FF2B5EF4-FFF2-40B4-BE49-F238E27FC236}">
                <a16:creationId xmlns:a16="http://schemas.microsoft.com/office/drawing/2014/main" id="{9F1F6C56-ABFA-4300-BBDE-7F17D9D8E318}"/>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id="{FCF825E9-68E3-427B-989A-0891D919E788}"/>
              </a:ext>
            </a:extLst>
          </p:cNvPr>
          <p:cNvSpPr>
            <a:spLocks noGrp="1" noRot="1" noChangeAspect="1" noChangeArrowheads="1" noTextEdit="1"/>
          </p:cNvSpPr>
          <p:nvPr>
            <p:ph type="sldImg"/>
          </p:nvPr>
        </p:nvSpPr>
        <p:spPr>
          <a:xfrm>
            <a:off x="-18495963" y="-13188950"/>
            <a:ext cx="24722138" cy="139065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5" name="Rectangle 2">
            <a:extLst>
              <a:ext uri="{FF2B5EF4-FFF2-40B4-BE49-F238E27FC236}">
                <a16:creationId xmlns:a16="http://schemas.microsoft.com/office/drawing/2014/main" id="{C79E5D68-8952-47D7-8A9C-AF0D8DE13D24}"/>
              </a:ext>
            </a:extLst>
          </p:cNvPr>
          <p:cNvSpPr>
            <a:spLocks noGrp="1" noChangeArrowheads="1"/>
          </p:cNvSpPr>
          <p:nvPr>
            <p:ph type="body" idx="1"/>
          </p:nvPr>
        </p:nvSpPr>
        <p:spPr>
          <a:xfrm>
            <a:off x="709613" y="4856163"/>
            <a:ext cx="5622925" cy="4438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93A62DE8-7D02-4A7F-BC71-4F8278FB1001}"/>
              </a:ext>
            </a:extLst>
          </p:cNvPr>
          <p:cNvSpPr>
            <a:spLocks noGrp="1" noRot="1" noChangeAspect="1" noChangeArrowheads="1" noTextEdit="1"/>
          </p:cNvSpPr>
          <p:nvPr>
            <p:ph type="sldImg"/>
          </p:nvPr>
        </p:nvSpPr>
        <p:spPr>
          <a:xfrm>
            <a:off x="1588" y="0"/>
            <a:ext cx="1587" cy="15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9" name="Rectangle 2">
            <a:extLst>
              <a:ext uri="{FF2B5EF4-FFF2-40B4-BE49-F238E27FC236}">
                <a16:creationId xmlns:a16="http://schemas.microsoft.com/office/drawing/2014/main" id="{3AEF423C-0C1F-48AB-B002-F5C5A4CC6E65}"/>
              </a:ext>
            </a:extLst>
          </p:cNvPr>
          <p:cNvSpPr>
            <a:spLocks noGrp="1" noChangeArrowheads="1"/>
          </p:cNvSpPr>
          <p:nvPr>
            <p:ph type="body" idx="1"/>
          </p:nvPr>
        </p:nvSpPr>
        <p:spPr>
          <a:xfrm>
            <a:off x="709613" y="4856163"/>
            <a:ext cx="5656262"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
            <a:extLst>
              <a:ext uri="{FF2B5EF4-FFF2-40B4-BE49-F238E27FC236}">
                <a16:creationId xmlns:a16="http://schemas.microsoft.com/office/drawing/2014/main" id="{061D8E2C-FBC9-4830-9DAF-2D10604E18C2}"/>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3" name="Rectangle 2">
            <a:extLst>
              <a:ext uri="{FF2B5EF4-FFF2-40B4-BE49-F238E27FC236}">
                <a16:creationId xmlns:a16="http://schemas.microsoft.com/office/drawing/2014/main" id="{0954CD9B-8977-41F3-BBCB-5F19C664223E}"/>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
            <a:extLst>
              <a:ext uri="{FF2B5EF4-FFF2-40B4-BE49-F238E27FC236}">
                <a16:creationId xmlns:a16="http://schemas.microsoft.com/office/drawing/2014/main" id="{72B0472F-C111-4C03-9FC0-F2542B8CD524}"/>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1" name="Rectangle 2">
            <a:extLst>
              <a:ext uri="{FF2B5EF4-FFF2-40B4-BE49-F238E27FC236}">
                <a16:creationId xmlns:a16="http://schemas.microsoft.com/office/drawing/2014/main" id="{56D9EE12-8358-4A17-B598-B654D265319A}"/>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
            <a:extLst>
              <a:ext uri="{FF2B5EF4-FFF2-40B4-BE49-F238E27FC236}">
                <a16:creationId xmlns:a16="http://schemas.microsoft.com/office/drawing/2014/main" id="{A2382A0C-74CE-4234-940B-DA2F84FEBF76}"/>
              </a:ext>
            </a:extLst>
          </p:cNvPr>
          <p:cNvSpPr>
            <a:spLocks noGrp="1" noRot="1" noChangeAspect="1" noChangeArrowheads="1" noTextEdit="1"/>
          </p:cNvSpPr>
          <p:nvPr>
            <p:ph type="sldImg"/>
          </p:nvPr>
        </p:nvSpPr>
        <p:spPr>
          <a:xfrm>
            <a:off x="-18495963" y="-13188950"/>
            <a:ext cx="24722138" cy="139065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9" name="Rectangle 2">
            <a:extLst>
              <a:ext uri="{FF2B5EF4-FFF2-40B4-BE49-F238E27FC236}">
                <a16:creationId xmlns:a16="http://schemas.microsoft.com/office/drawing/2014/main" id="{20DABD1B-9E3B-453E-ACCD-1F073BB94005}"/>
              </a:ext>
            </a:extLst>
          </p:cNvPr>
          <p:cNvSpPr>
            <a:spLocks noGrp="1" noChangeArrowheads="1"/>
          </p:cNvSpPr>
          <p:nvPr>
            <p:ph type="body" idx="1"/>
          </p:nvPr>
        </p:nvSpPr>
        <p:spPr>
          <a:xfrm>
            <a:off x="709613" y="4856163"/>
            <a:ext cx="5622925" cy="4438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
            <a:extLst>
              <a:ext uri="{FF2B5EF4-FFF2-40B4-BE49-F238E27FC236}">
                <a16:creationId xmlns:a16="http://schemas.microsoft.com/office/drawing/2014/main" id="{1E07802F-9F8C-40FC-864B-DF74D946B9AD}"/>
              </a:ext>
            </a:extLst>
          </p:cNvPr>
          <p:cNvSpPr>
            <a:spLocks noGrp="1" noRot="1" noChangeAspect="1" noChangeArrowheads="1" noTextEdit="1"/>
          </p:cNvSpPr>
          <p:nvPr>
            <p:ph type="sldImg"/>
          </p:nvPr>
        </p:nvSpPr>
        <p:spPr>
          <a:xfrm>
            <a:off x="-18495963" y="-13188950"/>
            <a:ext cx="24722138" cy="139065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7" name="Rectangle 2">
            <a:extLst>
              <a:ext uri="{FF2B5EF4-FFF2-40B4-BE49-F238E27FC236}">
                <a16:creationId xmlns:a16="http://schemas.microsoft.com/office/drawing/2014/main" id="{E322EC2C-00A5-4687-90E4-A037820D5C40}"/>
              </a:ext>
            </a:extLst>
          </p:cNvPr>
          <p:cNvSpPr>
            <a:spLocks noGrp="1" noChangeArrowheads="1"/>
          </p:cNvSpPr>
          <p:nvPr>
            <p:ph type="body" idx="1"/>
          </p:nvPr>
        </p:nvSpPr>
        <p:spPr>
          <a:xfrm>
            <a:off x="709613" y="4856163"/>
            <a:ext cx="5622925" cy="4438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1">
            <a:extLst>
              <a:ext uri="{FF2B5EF4-FFF2-40B4-BE49-F238E27FC236}">
                <a16:creationId xmlns:a16="http://schemas.microsoft.com/office/drawing/2014/main" id="{AA1FB019-38C0-4F12-ACB9-FBE1320FD6CA}"/>
              </a:ext>
            </a:extLst>
          </p:cNvPr>
          <p:cNvSpPr>
            <a:spLocks noGrp="1" noRot="1" noChangeAspect="1" noChangeArrowheads="1" noTextEdit="1"/>
          </p:cNvSpPr>
          <p:nvPr>
            <p:ph type="sldImg"/>
          </p:nvPr>
        </p:nvSpPr>
        <p:spPr>
          <a:xfrm>
            <a:off x="-18495963" y="-13188950"/>
            <a:ext cx="24722138" cy="139065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5" name="Rectangle 2">
            <a:extLst>
              <a:ext uri="{FF2B5EF4-FFF2-40B4-BE49-F238E27FC236}">
                <a16:creationId xmlns:a16="http://schemas.microsoft.com/office/drawing/2014/main" id="{A5E59831-38FA-4E42-B3A0-D09D9F55C747}"/>
              </a:ext>
            </a:extLst>
          </p:cNvPr>
          <p:cNvSpPr>
            <a:spLocks noGrp="1" noChangeArrowheads="1"/>
          </p:cNvSpPr>
          <p:nvPr>
            <p:ph type="body" idx="1"/>
          </p:nvPr>
        </p:nvSpPr>
        <p:spPr>
          <a:xfrm>
            <a:off x="709613" y="4856163"/>
            <a:ext cx="5622925" cy="4438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82" name="Shape 73">
            <a:extLst>
              <a:ext uri="{FF2B5EF4-FFF2-40B4-BE49-F238E27FC236}">
                <a16:creationId xmlns:a16="http://schemas.microsoft.com/office/drawing/2014/main" id="{70D79500-D05E-4CAC-B732-8649F4376130}"/>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p:spPr>
      </p:sp>
      <p:sp>
        <p:nvSpPr>
          <p:cNvPr id="71683" name="Shape 74">
            <a:extLst>
              <a:ext uri="{FF2B5EF4-FFF2-40B4-BE49-F238E27FC236}">
                <a16:creationId xmlns:a16="http://schemas.microsoft.com/office/drawing/2014/main" id="{F58EE199-9111-4E1E-A669-5BA83D770FDD}"/>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pt-BR" altLang="pt-B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
            <a:extLst>
              <a:ext uri="{FF2B5EF4-FFF2-40B4-BE49-F238E27FC236}">
                <a16:creationId xmlns:a16="http://schemas.microsoft.com/office/drawing/2014/main" id="{A39BA820-BD6D-4EE4-89BA-CB7362D2F1CB}"/>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1" name="Rectangle 2">
            <a:extLst>
              <a:ext uri="{FF2B5EF4-FFF2-40B4-BE49-F238E27FC236}">
                <a16:creationId xmlns:a16="http://schemas.microsoft.com/office/drawing/2014/main" id="{C7B0E2AB-3A60-4984-8EE2-E8C865D40C7B}"/>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
            <a:extLst>
              <a:ext uri="{FF2B5EF4-FFF2-40B4-BE49-F238E27FC236}">
                <a16:creationId xmlns:a16="http://schemas.microsoft.com/office/drawing/2014/main" id="{A6EA7855-56F0-47D0-947A-597F50E2B775}"/>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79" name="Rectangle 2">
            <a:extLst>
              <a:ext uri="{FF2B5EF4-FFF2-40B4-BE49-F238E27FC236}">
                <a16:creationId xmlns:a16="http://schemas.microsoft.com/office/drawing/2014/main" id="{13DB1B8B-DD8F-424B-B507-8DF59744DE8B}"/>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id="{D9605070-ED95-41DE-965B-B77E07954B6F}"/>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7" name="Rectangle 2">
            <a:extLst>
              <a:ext uri="{FF2B5EF4-FFF2-40B4-BE49-F238E27FC236}">
                <a16:creationId xmlns:a16="http://schemas.microsoft.com/office/drawing/2014/main" id="{93D31E54-C54F-49F2-ADCB-4A38126BB4BD}"/>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
            <a:extLst>
              <a:ext uri="{FF2B5EF4-FFF2-40B4-BE49-F238E27FC236}">
                <a16:creationId xmlns:a16="http://schemas.microsoft.com/office/drawing/2014/main" id="{D7419164-EDA8-4DE6-A175-8A8EC9281A94}"/>
              </a:ext>
            </a:extLst>
          </p:cNvPr>
          <p:cNvSpPr>
            <a:spLocks noGrp="1" noRot="1" noChangeAspect="1" noChangeArrowheads="1" noTextEdit="1"/>
          </p:cNvSpPr>
          <p:nvPr>
            <p:ph type="sldImg"/>
          </p:nvPr>
        </p:nvSpPr>
        <p:spPr>
          <a:xfrm>
            <a:off x="-18515013" y="-13188950"/>
            <a:ext cx="24807863" cy="139557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5" name="Rectangle 2">
            <a:extLst>
              <a:ext uri="{FF2B5EF4-FFF2-40B4-BE49-F238E27FC236}">
                <a16:creationId xmlns:a16="http://schemas.microsoft.com/office/drawing/2014/main" id="{58808EAD-8673-446C-94C8-EE20583806CE}"/>
              </a:ext>
            </a:extLst>
          </p:cNvPr>
          <p:cNvSpPr>
            <a:spLocks noGrp="1" noChangeArrowheads="1"/>
          </p:cNvSpPr>
          <p:nvPr>
            <p:ph type="body" idx="1"/>
          </p:nvPr>
        </p:nvSpPr>
        <p:spPr>
          <a:xfrm>
            <a:off x="709613" y="4856163"/>
            <a:ext cx="5656262"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56D22B3E-3990-4E02-9629-745A4B8045FC}"/>
              </a:ext>
            </a:extLst>
          </p:cNvPr>
          <p:cNvSpPr>
            <a:spLocks noGrp="1" noRot="1" noChangeAspect="1" noChangeArrowheads="1" noTextEdit="1"/>
          </p:cNvSpPr>
          <p:nvPr>
            <p:ph type="sldImg"/>
          </p:nvPr>
        </p:nvSpPr>
        <p:spPr>
          <a:xfrm>
            <a:off x="142875" y="777875"/>
            <a:ext cx="6813550" cy="38338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7" name="Rectangle 2">
            <a:extLst>
              <a:ext uri="{FF2B5EF4-FFF2-40B4-BE49-F238E27FC236}">
                <a16:creationId xmlns:a16="http://schemas.microsoft.com/office/drawing/2014/main" id="{EB86984F-39F0-46AF-8F41-54EB343800B7}"/>
              </a:ext>
            </a:extLst>
          </p:cNvPr>
          <p:cNvSpPr>
            <a:spLocks noGrp="1" noChangeArrowheads="1"/>
          </p:cNvSpPr>
          <p:nvPr>
            <p:ph type="body" idx="1"/>
          </p:nvPr>
        </p:nvSpPr>
        <p:spPr>
          <a:xfrm>
            <a:off x="709613" y="4856163"/>
            <a:ext cx="5656262"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
            <a:extLst>
              <a:ext uri="{FF2B5EF4-FFF2-40B4-BE49-F238E27FC236}">
                <a16:creationId xmlns:a16="http://schemas.microsoft.com/office/drawing/2014/main" id="{B8B2F608-4F00-44FD-9C27-AFE1E3C30782}"/>
              </a:ext>
            </a:extLst>
          </p:cNvPr>
          <p:cNvSpPr>
            <a:spLocks noGrp="1" noRot="1" noChangeAspect="1" noChangeArrowheads="1" noTextEdit="1"/>
          </p:cNvSpPr>
          <p:nvPr>
            <p:ph type="sldImg"/>
          </p:nvPr>
        </p:nvSpPr>
        <p:spPr>
          <a:xfrm>
            <a:off x="-18515013" y="-13188950"/>
            <a:ext cx="24807863" cy="139557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3" name="Rectangle 2">
            <a:extLst>
              <a:ext uri="{FF2B5EF4-FFF2-40B4-BE49-F238E27FC236}">
                <a16:creationId xmlns:a16="http://schemas.microsoft.com/office/drawing/2014/main" id="{813CD486-2B43-48B3-B0D9-1035C31C5109}"/>
              </a:ext>
            </a:extLst>
          </p:cNvPr>
          <p:cNvSpPr>
            <a:spLocks noGrp="1" noChangeArrowheads="1"/>
          </p:cNvSpPr>
          <p:nvPr>
            <p:ph type="body" idx="1"/>
          </p:nvPr>
        </p:nvSpPr>
        <p:spPr>
          <a:xfrm>
            <a:off x="709613" y="4856163"/>
            <a:ext cx="5656262"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
            <a:extLst>
              <a:ext uri="{FF2B5EF4-FFF2-40B4-BE49-F238E27FC236}">
                <a16:creationId xmlns:a16="http://schemas.microsoft.com/office/drawing/2014/main" id="{0A8322B4-4E32-482C-A60D-0511E9BC0A1C}"/>
              </a:ext>
            </a:extLst>
          </p:cNvPr>
          <p:cNvSpPr>
            <a:spLocks noGrp="1" noRot="1" noChangeAspect="1" noChangeArrowheads="1" noTextEdit="1"/>
          </p:cNvSpPr>
          <p:nvPr>
            <p:ph type="sldImg"/>
          </p:nvPr>
        </p:nvSpPr>
        <p:spPr>
          <a:xfrm>
            <a:off x="-18515013" y="-13188950"/>
            <a:ext cx="24807863" cy="139557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9" name="Rectangle 2">
            <a:extLst>
              <a:ext uri="{FF2B5EF4-FFF2-40B4-BE49-F238E27FC236}">
                <a16:creationId xmlns:a16="http://schemas.microsoft.com/office/drawing/2014/main" id="{DEDF9475-A220-4749-A0B2-B551DA8F561A}"/>
              </a:ext>
            </a:extLst>
          </p:cNvPr>
          <p:cNvSpPr>
            <a:spLocks noGrp="1" noChangeArrowheads="1"/>
          </p:cNvSpPr>
          <p:nvPr>
            <p:ph type="body" idx="1"/>
          </p:nvPr>
        </p:nvSpPr>
        <p:spPr>
          <a:xfrm>
            <a:off x="709613" y="4856163"/>
            <a:ext cx="5656262"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
            <a:extLst>
              <a:ext uri="{FF2B5EF4-FFF2-40B4-BE49-F238E27FC236}">
                <a16:creationId xmlns:a16="http://schemas.microsoft.com/office/drawing/2014/main" id="{AE359B6D-A3D9-4D84-9D60-E23202313AA8}"/>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7" name="Rectangle 2">
            <a:extLst>
              <a:ext uri="{FF2B5EF4-FFF2-40B4-BE49-F238E27FC236}">
                <a16:creationId xmlns:a16="http://schemas.microsoft.com/office/drawing/2014/main" id="{37A11693-2CF9-42CB-82AB-4B5E0CB6EE87}"/>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
            <a:extLst>
              <a:ext uri="{FF2B5EF4-FFF2-40B4-BE49-F238E27FC236}">
                <a16:creationId xmlns:a16="http://schemas.microsoft.com/office/drawing/2014/main" id="{6066B952-4D1B-4593-9E86-AE4C244053CB}"/>
              </a:ext>
            </a:extLst>
          </p:cNvPr>
          <p:cNvSpPr>
            <a:spLocks noGrp="1" noRot="1" noChangeAspect="1" noChangeArrowheads="1" noTextEdit="1"/>
          </p:cNvSpPr>
          <p:nvPr>
            <p:ph type="sldImg"/>
          </p:nvPr>
        </p:nvSpPr>
        <p:spPr>
          <a:xfrm>
            <a:off x="-18515013" y="-13188950"/>
            <a:ext cx="24803101" cy="139525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5" name="Rectangle 2">
            <a:extLst>
              <a:ext uri="{FF2B5EF4-FFF2-40B4-BE49-F238E27FC236}">
                <a16:creationId xmlns:a16="http://schemas.microsoft.com/office/drawing/2014/main" id="{165C0F12-D2F8-4C52-8E9D-5DF521E68D35}"/>
              </a:ext>
            </a:extLst>
          </p:cNvPr>
          <p:cNvSpPr>
            <a:spLocks noGrp="1" noChangeArrowheads="1"/>
          </p:cNvSpPr>
          <p:nvPr>
            <p:ph type="body" idx="1"/>
          </p:nvPr>
        </p:nvSpPr>
        <p:spPr>
          <a:xfrm>
            <a:off x="709613" y="4856163"/>
            <a:ext cx="5656262"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
            <a:extLst>
              <a:ext uri="{FF2B5EF4-FFF2-40B4-BE49-F238E27FC236}">
                <a16:creationId xmlns:a16="http://schemas.microsoft.com/office/drawing/2014/main" id="{ED1EA485-D183-4AAD-9EB8-CB79B1805877}"/>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3" name="Rectangle 2">
            <a:extLst>
              <a:ext uri="{FF2B5EF4-FFF2-40B4-BE49-F238E27FC236}">
                <a16:creationId xmlns:a16="http://schemas.microsoft.com/office/drawing/2014/main" id="{EEA1E7C1-C786-481C-96FD-5A442CA79CBD}"/>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
            <a:extLst>
              <a:ext uri="{FF2B5EF4-FFF2-40B4-BE49-F238E27FC236}">
                <a16:creationId xmlns:a16="http://schemas.microsoft.com/office/drawing/2014/main" id="{113EDCFA-2EF0-415F-93F6-9B5FC564782E}"/>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1" name="Rectangle 2">
            <a:extLst>
              <a:ext uri="{FF2B5EF4-FFF2-40B4-BE49-F238E27FC236}">
                <a16:creationId xmlns:a16="http://schemas.microsoft.com/office/drawing/2014/main" id="{98975DB0-10A5-47C6-A8C8-58BF55C13770}"/>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
            <a:extLst>
              <a:ext uri="{FF2B5EF4-FFF2-40B4-BE49-F238E27FC236}">
                <a16:creationId xmlns:a16="http://schemas.microsoft.com/office/drawing/2014/main" id="{E9226501-089B-4F88-8DAA-13D537EBBCB8}"/>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9" name="Rectangle 2">
            <a:extLst>
              <a:ext uri="{FF2B5EF4-FFF2-40B4-BE49-F238E27FC236}">
                <a16:creationId xmlns:a16="http://schemas.microsoft.com/office/drawing/2014/main" id="{4E8FB856-44C5-4AF7-9906-03A376F69D20}"/>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8306" name="Shape 73">
            <a:extLst>
              <a:ext uri="{FF2B5EF4-FFF2-40B4-BE49-F238E27FC236}">
                <a16:creationId xmlns:a16="http://schemas.microsoft.com/office/drawing/2014/main" id="{7A436CCA-46C3-400A-A886-6B4081E8A843}"/>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p:spPr>
      </p:sp>
      <p:sp>
        <p:nvSpPr>
          <p:cNvPr id="98307" name="Shape 74">
            <a:extLst>
              <a:ext uri="{FF2B5EF4-FFF2-40B4-BE49-F238E27FC236}">
                <a16:creationId xmlns:a16="http://schemas.microsoft.com/office/drawing/2014/main" id="{80BA2853-C371-4BE6-8CA2-2D7927EABEBD}"/>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pt-BR" altLang="pt-B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
            <a:extLst>
              <a:ext uri="{FF2B5EF4-FFF2-40B4-BE49-F238E27FC236}">
                <a16:creationId xmlns:a16="http://schemas.microsoft.com/office/drawing/2014/main" id="{1F5EBE6E-F2DB-4B75-96C3-EE422FBF708A}"/>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5" name="Rectangle 2">
            <a:extLst>
              <a:ext uri="{FF2B5EF4-FFF2-40B4-BE49-F238E27FC236}">
                <a16:creationId xmlns:a16="http://schemas.microsoft.com/office/drawing/2014/main" id="{D69EE255-7125-4FB6-AA08-DA8B42DFF793}"/>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63F46C87-6704-4C0E-B386-5DE6B4B6F234}"/>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1" name="Rectangle 2">
            <a:extLst>
              <a:ext uri="{FF2B5EF4-FFF2-40B4-BE49-F238E27FC236}">
                <a16:creationId xmlns:a16="http://schemas.microsoft.com/office/drawing/2014/main" id="{D635980C-2DE3-487D-8F73-36D1183DD2CF}"/>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BR" dirty="0"/>
              <a:t>Representações cartográficas dos elementos geográficos naturais e artificiais da superfície terrestre, e seus respectivos nomes geográficos, disponibilizadas de acordo com o recorte geográfico do Mapeamento Topográfico Sistemático Terrestre do Brasil na escala 1:250 000.</a:t>
            </a:r>
          </a:p>
          <a:p>
            <a:endParaRPr lang="pt-BR" altLang="pt-BR" dirty="0"/>
          </a:p>
          <a:p>
            <a:endParaRPr lang="pt-BR" alt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Shape 73">
            <a:extLst>
              <a:ext uri="{FF2B5EF4-FFF2-40B4-BE49-F238E27FC236}">
                <a16:creationId xmlns:a16="http://schemas.microsoft.com/office/drawing/2014/main" id="{95377072-D454-42C3-BD38-757B577F6A0F}"/>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p:spPr>
      </p:sp>
      <p:sp>
        <p:nvSpPr>
          <p:cNvPr id="18435" name="Shape 74">
            <a:extLst>
              <a:ext uri="{FF2B5EF4-FFF2-40B4-BE49-F238E27FC236}">
                <a16:creationId xmlns:a16="http://schemas.microsoft.com/office/drawing/2014/main" id="{85A9477A-14C4-4749-B83C-DE3A01C68FD8}"/>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pt-BR" altLang="pt-B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63F46C87-6704-4C0E-B386-5DE6B4B6F234}"/>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1" name="Rectangle 2">
            <a:extLst>
              <a:ext uri="{FF2B5EF4-FFF2-40B4-BE49-F238E27FC236}">
                <a16:creationId xmlns:a16="http://schemas.microsoft.com/office/drawing/2014/main" id="{D635980C-2DE3-487D-8F73-36D1183DD2CF}"/>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BR" dirty="0"/>
              <a:t>Representações cartográficas dos elementos geográficos naturais e artificiais da superfície terrestre, e seus respectivos nomes geográficos, disponibilizadas de acordo com o recorte geográfico do Mapeamento Topográfico Sistemático Terrestre do Brasil na escala 1:250 000.</a:t>
            </a:r>
          </a:p>
          <a:p>
            <a:endParaRPr lang="pt-BR" altLang="pt-BR" dirty="0"/>
          </a:p>
          <a:p>
            <a:endParaRPr lang="pt-BR" altLang="pt-B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63F46C87-6704-4C0E-B386-5DE6B4B6F234}"/>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1" name="Rectangle 2">
            <a:extLst>
              <a:ext uri="{FF2B5EF4-FFF2-40B4-BE49-F238E27FC236}">
                <a16:creationId xmlns:a16="http://schemas.microsoft.com/office/drawing/2014/main" id="{D635980C-2DE3-487D-8F73-36D1183DD2CF}"/>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BR" dirty="0"/>
              <a:t>Representações cartográficas dos elementos geográficos naturais e artificiais da superfície terrestre, e seus respectivos nomes geográficos, disponibilizadas de acordo com o recorte geográfico do Mapeamento Topográfico Sistemático Terrestre do Brasil na escala 1:250 000.</a:t>
            </a:r>
          </a:p>
          <a:p>
            <a:endParaRPr lang="pt-BR" altLang="pt-BR" dirty="0"/>
          </a:p>
          <a:p>
            <a:endParaRPr lang="pt-BR" altLang="pt-B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63F46C87-6704-4C0E-B386-5DE6B4B6F234}"/>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1" name="Rectangle 2">
            <a:extLst>
              <a:ext uri="{FF2B5EF4-FFF2-40B4-BE49-F238E27FC236}">
                <a16:creationId xmlns:a16="http://schemas.microsoft.com/office/drawing/2014/main" id="{D635980C-2DE3-487D-8F73-36D1183DD2CF}"/>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BR" dirty="0"/>
              <a:t>Representações cartográficas dos elementos geográficos naturais e artificiais da superfície terrestre, e seus respectivos nomes geográficos, disponibilizadas de acordo com o recorte geográfico do Mapeamento Topográfico Sistemático Terrestre do Brasil na escala 1:250 000.</a:t>
            </a:r>
          </a:p>
          <a:p>
            <a:endParaRPr lang="pt-BR" altLang="pt-BR" dirty="0"/>
          </a:p>
          <a:p>
            <a:endParaRPr lang="pt-BR" altLang="pt-B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
            <a:extLst>
              <a:ext uri="{FF2B5EF4-FFF2-40B4-BE49-F238E27FC236}">
                <a16:creationId xmlns:a16="http://schemas.microsoft.com/office/drawing/2014/main" id="{2B8B7972-8322-4C1B-B5B4-84784D4545AB}"/>
              </a:ext>
            </a:extLst>
          </p:cNvPr>
          <p:cNvSpPr>
            <a:spLocks noGrp="1" noRot="1" noChangeAspect="1" noChangeArrowheads="1" noTextEdit="1"/>
          </p:cNvSpPr>
          <p:nvPr>
            <p:ph type="sldImg"/>
          </p:nvPr>
        </p:nvSpPr>
        <p:spPr>
          <a:xfrm>
            <a:off x="-18495963" y="-13188950"/>
            <a:ext cx="24728488" cy="1391126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3" name="Rectangle 2">
            <a:extLst>
              <a:ext uri="{FF2B5EF4-FFF2-40B4-BE49-F238E27FC236}">
                <a16:creationId xmlns:a16="http://schemas.microsoft.com/office/drawing/2014/main" id="{7666A017-D1B8-450A-8148-A6C054A4E615}"/>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1">
            <a:extLst>
              <a:ext uri="{FF2B5EF4-FFF2-40B4-BE49-F238E27FC236}">
                <a16:creationId xmlns:a16="http://schemas.microsoft.com/office/drawing/2014/main" id="{1738ECDE-8398-48BC-98A6-9405AB62FDDD}"/>
              </a:ext>
            </a:extLst>
          </p:cNvPr>
          <p:cNvSpPr>
            <a:spLocks noGrp="1" noRot="1" noChangeAspect="1" noChangeArrowheads="1" noTextEdit="1"/>
          </p:cNvSpPr>
          <p:nvPr>
            <p:ph type="sldImg"/>
          </p:nvPr>
        </p:nvSpPr>
        <p:spPr>
          <a:xfrm>
            <a:off x="-18495963" y="-13188950"/>
            <a:ext cx="24728488" cy="1391126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1" name="Rectangle 2">
            <a:extLst>
              <a:ext uri="{FF2B5EF4-FFF2-40B4-BE49-F238E27FC236}">
                <a16:creationId xmlns:a16="http://schemas.microsoft.com/office/drawing/2014/main" id="{30AA67E9-50DC-45A7-909A-479917DBF73D}"/>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6498" name="Shape 73">
            <a:extLst>
              <a:ext uri="{FF2B5EF4-FFF2-40B4-BE49-F238E27FC236}">
                <a16:creationId xmlns:a16="http://schemas.microsoft.com/office/drawing/2014/main" id="{799DFD89-229C-49B6-AFF5-6A3A7C25604C}"/>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p:spPr>
      </p:sp>
      <p:sp>
        <p:nvSpPr>
          <p:cNvPr id="106499" name="Shape 74">
            <a:extLst>
              <a:ext uri="{FF2B5EF4-FFF2-40B4-BE49-F238E27FC236}">
                <a16:creationId xmlns:a16="http://schemas.microsoft.com/office/drawing/2014/main" id="{D3067B06-6E0B-40FE-BCB1-95334802B97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pt-BR" altLang="pt-B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1">
            <a:extLst>
              <a:ext uri="{FF2B5EF4-FFF2-40B4-BE49-F238E27FC236}">
                <a16:creationId xmlns:a16="http://schemas.microsoft.com/office/drawing/2014/main" id="{F20834ED-9122-4AB7-B304-23723536E4F1}"/>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7" name="Rectangle 2">
            <a:extLst>
              <a:ext uri="{FF2B5EF4-FFF2-40B4-BE49-F238E27FC236}">
                <a16:creationId xmlns:a16="http://schemas.microsoft.com/office/drawing/2014/main" id="{22BBC3A8-20AD-405C-BFBA-E3CA7E21F1A3}"/>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1">
            <a:extLst>
              <a:ext uri="{FF2B5EF4-FFF2-40B4-BE49-F238E27FC236}">
                <a16:creationId xmlns:a16="http://schemas.microsoft.com/office/drawing/2014/main" id="{2E63A9FF-7EF3-48C6-A49C-4E28A6CB5EAF}"/>
              </a:ext>
            </a:extLst>
          </p:cNvPr>
          <p:cNvSpPr>
            <a:spLocks noGrp="1" noRot="1" noChangeAspect="1" noChangeArrowheads="1" noTextEdit="1"/>
          </p:cNvSpPr>
          <p:nvPr>
            <p:ph type="sldImg"/>
          </p:nvPr>
        </p:nvSpPr>
        <p:spPr>
          <a:xfrm>
            <a:off x="-18500725" y="-13188950"/>
            <a:ext cx="24745950" cy="139207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5" name="Rectangle 2">
            <a:extLst>
              <a:ext uri="{FF2B5EF4-FFF2-40B4-BE49-F238E27FC236}">
                <a16:creationId xmlns:a16="http://schemas.microsoft.com/office/drawing/2014/main" id="{7E962831-AB75-476F-8925-0EF99FBA045D}"/>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5BB06C80-F802-4DF0-A50B-0617B47B4155}"/>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3" name="Rectangle 2">
            <a:extLst>
              <a:ext uri="{FF2B5EF4-FFF2-40B4-BE49-F238E27FC236}">
                <a16:creationId xmlns:a16="http://schemas.microsoft.com/office/drawing/2014/main" id="{7F65C4A3-4428-4403-9AF6-52746EF736F2}"/>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E2615292-28E7-46A8-A4E9-9B38C6D4695B}"/>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1" name="Rectangle 2">
            <a:extLst>
              <a:ext uri="{FF2B5EF4-FFF2-40B4-BE49-F238E27FC236}">
                <a16:creationId xmlns:a16="http://schemas.microsoft.com/office/drawing/2014/main" id="{AC8ED3B7-17FA-4727-A052-088E97020B95}"/>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lvl="1" algn="just" eaLnBrk="1" hangingPunct="1">
              <a:lnSpc>
                <a:spcPct val="150000"/>
              </a:lnSpc>
              <a:spcAft>
                <a:spcPts val="1200"/>
              </a:spcAft>
              <a:buFontTx/>
              <a:buChar char="-"/>
            </a:pPr>
            <a:endPar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endParaRPr>
          </a:p>
          <a:p>
            <a:endParaRPr lang="pt-BR" alt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E2615292-28E7-46A8-A4E9-9B38C6D4695B}"/>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1" name="Rectangle 2">
            <a:extLst>
              <a:ext uri="{FF2B5EF4-FFF2-40B4-BE49-F238E27FC236}">
                <a16:creationId xmlns:a16="http://schemas.microsoft.com/office/drawing/2014/main" id="{AC8ED3B7-17FA-4727-A052-088E97020B95}"/>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E72BEE4F-4D1E-465A-871E-2C15187AB02F}"/>
              </a:ext>
            </a:extLst>
          </p:cNvPr>
          <p:cNvSpPr>
            <a:spLocks noGrp="1" noRot="1" noChangeAspect="1" noChangeArrowheads="1" noTextEdit="1"/>
          </p:cNvSpPr>
          <p:nvPr>
            <p:ph type="sldImg"/>
          </p:nvPr>
        </p:nvSpPr>
        <p:spPr>
          <a:xfrm>
            <a:off x="-18500725" y="-13188950"/>
            <a:ext cx="24744363" cy="139192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3" name="Rectangle 2">
            <a:extLst>
              <a:ext uri="{FF2B5EF4-FFF2-40B4-BE49-F238E27FC236}">
                <a16:creationId xmlns:a16="http://schemas.microsoft.com/office/drawing/2014/main" id="{1356E3BC-399F-4E7D-93E6-D1790814B766}"/>
              </a:ext>
            </a:extLst>
          </p:cNvPr>
          <p:cNvSpPr>
            <a:spLocks noGrp="1" noChangeArrowheads="1"/>
          </p:cNvSpPr>
          <p:nvPr>
            <p:ph type="body" idx="1"/>
          </p:nvPr>
        </p:nvSpPr>
        <p:spPr>
          <a:xfrm>
            <a:off x="709613" y="4856163"/>
            <a:ext cx="5622925" cy="454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BR" dirty="0"/>
              <a:t>Curva de Nível: Junta pontos da mesma altitude.</a:t>
            </a:r>
          </a:p>
          <a:p>
            <a:r>
              <a:rPr lang="pt-BR" dirty="0" err="1"/>
              <a:t>isóbata</a:t>
            </a:r>
            <a:r>
              <a:rPr lang="pt-BR" dirty="0"/>
              <a:t>: une todos os pontos de igual profundidade no relevo submarino.</a:t>
            </a:r>
          </a:p>
          <a:p>
            <a:r>
              <a:rPr lang="pt-BR" dirty="0"/>
              <a:t>Isóbara: Junta pontos com a mesma pressão atmosférica.</a:t>
            </a:r>
          </a:p>
          <a:p>
            <a:r>
              <a:rPr lang="pt-BR" dirty="0"/>
              <a:t>Isotérmica: Junta pontos com a mesma temperatura.</a:t>
            </a:r>
          </a:p>
          <a:p>
            <a:endParaRPr lang="pt-BR" altLang="pt-B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F05423"/>
        </a:solidFill>
        <a:effectLst/>
      </p:bgPr>
    </p:bg>
    <p:spTree>
      <p:nvGrpSpPr>
        <p:cNvPr id="1" name="Shape 8"/>
        <p:cNvGrpSpPr/>
        <p:nvPr/>
      </p:nvGrpSpPr>
      <p:grpSpPr>
        <a:xfrm>
          <a:off x="0" y="0"/>
          <a:ext cx="0" cy="0"/>
          <a:chOff x="0" y="0"/>
          <a:chExt cx="0" cy="0"/>
        </a:xfrm>
      </p:grpSpPr>
      <p:sp>
        <p:nvSpPr>
          <p:cNvPr id="3" name="Shape 10">
            <a:extLst>
              <a:ext uri="{FF2B5EF4-FFF2-40B4-BE49-F238E27FC236}">
                <a16:creationId xmlns:a16="http://schemas.microsoft.com/office/drawing/2014/main" id="{5FADADD2-147C-4F5F-96FB-9FA725C4E44A}"/>
              </a:ext>
            </a:extLst>
          </p:cNvPr>
          <p:cNvSpPr>
            <a:spLocks noChangeArrowheads="1"/>
          </p:cNvSpPr>
          <p:nvPr/>
        </p:nvSpPr>
        <p:spPr bwMode="auto">
          <a:xfrm>
            <a:off x="8277225" y="5619750"/>
            <a:ext cx="3000375" cy="138113"/>
          </a:xfrm>
          <a:prstGeom prst="rect">
            <a:avLst/>
          </a:prstGeom>
          <a:solidFill>
            <a:srgbClr val="4ECDC4"/>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pt-BR" altLang="pt-BR" dirty="0">
              <a:latin typeface="Roboto Condensed" panose="02000000000000000000" pitchFamily="2" charset="0"/>
            </a:endParaRPr>
          </a:p>
        </p:txBody>
      </p:sp>
      <p:sp>
        <p:nvSpPr>
          <p:cNvPr id="9" name="Shape 9"/>
          <p:cNvSpPr txBox="1">
            <a:spLocks noGrp="1"/>
          </p:cNvSpPr>
          <p:nvPr>
            <p:ph type="ctrTitle"/>
          </p:nvPr>
        </p:nvSpPr>
        <p:spPr>
          <a:xfrm>
            <a:off x="4016434" y="2960550"/>
            <a:ext cx="7261199" cy="2405700"/>
          </a:xfrm>
          <a:prstGeom prst="rect">
            <a:avLst/>
          </a:prstGeom>
        </p:spPr>
        <p:txBody>
          <a:bodyPr/>
          <a:lstStyle>
            <a:lvl1pPr lvl="0" algn="r">
              <a:spcBef>
                <a:spcPts val="0"/>
              </a:spcBef>
              <a:buSzPct val="100000"/>
              <a:defRPr sz="4800">
                <a:solidFill>
                  <a:schemeClr val="bg1"/>
                </a:solidFill>
                <a:latin typeface="Roboto Condensed" pitchFamily="2" charset="0"/>
                <a:ea typeface="Roboto Condensed" pitchFamily="2" charset="0"/>
              </a:defRPr>
            </a:lvl1pPr>
            <a:lvl2pPr lvl="1" algn="r">
              <a:spcBef>
                <a:spcPts val="0"/>
              </a:spcBef>
              <a:buSzPct val="100000"/>
              <a:defRPr sz="6000"/>
            </a:lvl2pPr>
            <a:lvl3pPr lvl="2" algn="r">
              <a:spcBef>
                <a:spcPts val="0"/>
              </a:spcBef>
              <a:buSzPct val="100000"/>
              <a:defRPr sz="6000"/>
            </a:lvl3pPr>
            <a:lvl4pPr lvl="3" algn="r">
              <a:spcBef>
                <a:spcPts val="0"/>
              </a:spcBef>
              <a:buSzPct val="100000"/>
              <a:defRPr sz="6000"/>
            </a:lvl4pPr>
            <a:lvl5pPr lvl="4" algn="r">
              <a:spcBef>
                <a:spcPts val="0"/>
              </a:spcBef>
              <a:buSzPct val="100000"/>
              <a:defRPr sz="6000"/>
            </a:lvl5pPr>
            <a:lvl6pPr lvl="5" algn="r">
              <a:spcBef>
                <a:spcPts val="0"/>
              </a:spcBef>
              <a:buSzPct val="100000"/>
              <a:defRPr sz="6000"/>
            </a:lvl6pPr>
            <a:lvl7pPr lvl="6" algn="r">
              <a:spcBef>
                <a:spcPts val="0"/>
              </a:spcBef>
              <a:buSzPct val="100000"/>
              <a:defRPr sz="6000"/>
            </a:lvl7pPr>
            <a:lvl8pPr lvl="7" algn="r">
              <a:spcBef>
                <a:spcPts val="0"/>
              </a:spcBef>
              <a:buSzPct val="100000"/>
              <a:defRPr sz="6000"/>
            </a:lvl8pPr>
            <a:lvl9pPr lvl="8" algn="r">
              <a:spcBef>
                <a:spcPts val="0"/>
              </a:spcBef>
              <a:buSzPct val="100000"/>
              <a:defRPr sz="6000"/>
            </a:lvl9pPr>
          </a:lstStyle>
          <a:p>
            <a:r>
              <a:rPr lang="pt-BR"/>
              <a:t>Clique para editar o título Mestre</a:t>
            </a:r>
            <a:endParaRPr dirty="0"/>
          </a:p>
        </p:txBody>
      </p:sp>
    </p:spTree>
    <p:extLst>
      <p:ext uri="{BB962C8B-B14F-4D97-AF65-F5344CB8AC3E}">
        <p14:creationId xmlns:p14="http://schemas.microsoft.com/office/powerpoint/2010/main" val="326065992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52B9BC"/>
        </a:solidFill>
        <a:effectLst/>
      </p:bgPr>
    </p:bg>
    <p:spTree>
      <p:nvGrpSpPr>
        <p:cNvPr id="1" name="Shape 11"/>
        <p:cNvGrpSpPr/>
        <p:nvPr/>
      </p:nvGrpSpPr>
      <p:grpSpPr>
        <a:xfrm>
          <a:off x="0" y="0"/>
          <a:ext cx="0" cy="0"/>
          <a:chOff x="0" y="0"/>
          <a:chExt cx="0" cy="0"/>
        </a:xfrm>
      </p:grpSpPr>
      <p:sp>
        <p:nvSpPr>
          <p:cNvPr id="4" name="Shape 12">
            <a:extLst>
              <a:ext uri="{FF2B5EF4-FFF2-40B4-BE49-F238E27FC236}">
                <a16:creationId xmlns:a16="http://schemas.microsoft.com/office/drawing/2014/main" id="{4D872DDA-6C85-4AAE-AD84-6B80DE2190F6}"/>
              </a:ext>
            </a:extLst>
          </p:cNvPr>
          <p:cNvSpPr>
            <a:spLocks noChangeArrowheads="1"/>
          </p:cNvSpPr>
          <p:nvPr/>
        </p:nvSpPr>
        <p:spPr bwMode="auto">
          <a:xfrm>
            <a:off x="7573963" y="0"/>
            <a:ext cx="4618037" cy="6858000"/>
          </a:xfrm>
          <a:prstGeom prst="rect">
            <a:avLst/>
          </a:prstGeom>
          <a:solidFill>
            <a:srgbClr val="FFFFFF"/>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pt-BR" altLang="pt-BR" dirty="0">
              <a:latin typeface="Roboto Condensed" panose="02000000000000000000" pitchFamily="2" charset="0"/>
            </a:endParaRPr>
          </a:p>
        </p:txBody>
      </p:sp>
      <p:sp>
        <p:nvSpPr>
          <p:cNvPr id="13" name="Shape 13"/>
          <p:cNvSpPr txBox="1">
            <a:spLocks noGrp="1"/>
          </p:cNvSpPr>
          <p:nvPr>
            <p:ph type="ctrTitle"/>
          </p:nvPr>
        </p:nvSpPr>
        <p:spPr>
          <a:xfrm>
            <a:off x="914401" y="3863726"/>
            <a:ext cx="6007199" cy="1910399"/>
          </a:xfrm>
          <a:prstGeom prst="rect">
            <a:avLst/>
          </a:prstGeom>
        </p:spPr>
        <p:txBody>
          <a:bodyPr/>
          <a:lstStyle>
            <a:lvl1pPr lvl="0" algn="r" rtl="0">
              <a:spcBef>
                <a:spcPts val="0"/>
              </a:spcBef>
              <a:buClr>
                <a:srgbClr val="FFFFFF"/>
              </a:buClr>
              <a:buSzPct val="100000"/>
              <a:defRPr sz="4000">
                <a:solidFill>
                  <a:srgbClr val="FFFFFF"/>
                </a:solidFill>
                <a:latin typeface="Roboto Condensed" pitchFamily="2" charset="0"/>
                <a:ea typeface="Roboto Condensed" pitchFamily="2" charset="0"/>
              </a:defRPr>
            </a:lvl1pPr>
            <a:lvl2pPr lvl="1" algn="ctr" rtl="0">
              <a:spcBef>
                <a:spcPts val="0"/>
              </a:spcBef>
              <a:buClr>
                <a:srgbClr val="FFFFFF"/>
              </a:buClr>
              <a:buSzPct val="100000"/>
              <a:defRPr sz="4800">
                <a:solidFill>
                  <a:srgbClr val="FFFFFF"/>
                </a:solidFill>
              </a:defRPr>
            </a:lvl2pPr>
            <a:lvl3pPr lvl="2" algn="ctr" rtl="0">
              <a:spcBef>
                <a:spcPts val="0"/>
              </a:spcBef>
              <a:buClr>
                <a:srgbClr val="FFFFFF"/>
              </a:buClr>
              <a:buSzPct val="100000"/>
              <a:defRPr sz="4800">
                <a:solidFill>
                  <a:srgbClr val="FFFFFF"/>
                </a:solidFill>
              </a:defRPr>
            </a:lvl3pPr>
            <a:lvl4pPr lvl="3" algn="ctr" rtl="0">
              <a:spcBef>
                <a:spcPts val="0"/>
              </a:spcBef>
              <a:buClr>
                <a:srgbClr val="FFFFFF"/>
              </a:buClr>
              <a:buSzPct val="100000"/>
              <a:defRPr sz="4800">
                <a:solidFill>
                  <a:srgbClr val="FFFFFF"/>
                </a:solidFill>
              </a:defRPr>
            </a:lvl4pPr>
            <a:lvl5pPr lvl="4" algn="ctr" rtl="0">
              <a:spcBef>
                <a:spcPts val="0"/>
              </a:spcBef>
              <a:buClr>
                <a:srgbClr val="FFFFFF"/>
              </a:buClr>
              <a:buSzPct val="100000"/>
              <a:defRPr sz="4800">
                <a:solidFill>
                  <a:srgbClr val="FFFFFF"/>
                </a:solidFill>
              </a:defRPr>
            </a:lvl5pPr>
            <a:lvl6pPr lvl="5" algn="ctr" rtl="0">
              <a:spcBef>
                <a:spcPts val="0"/>
              </a:spcBef>
              <a:buClr>
                <a:srgbClr val="FFFFFF"/>
              </a:buClr>
              <a:buSzPct val="100000"/>
              <a:defRPr sz="4800">
                <a:solidFill>
                  <a:srgbClr val="FFFFFF"/>
                </a:solidFill>
              </a:defRPr>
            </a:lvl6pPr>
            <a:lvl7pPr lvl="6" algn="ctr" rtl="0">
              <a:spcBef>
                <a:spcPts val="0"/>
              </a:spcBef>
              <a:buClr>
                <a:srgbClr val="FFFFFF"/>
              </a:buClr>
              <a:buSzPct val="100000"/>
              <a:defRPr sz="4800">
                <a:solidFill>
                  <a:srgbClr val="FFFFFF"/>
                </a:solidFill>
              </a:defRPr>
            </a:lvl7pPr>
            <a:lvl8pPr lvl="7" algn="ctr" rtl="0">
              <a:spcBef>
                <a:spcPts val="0"/>
              </a:spcBef>
              <a:buClr>
                <a:srgbClr val="FFFFFF"/>
              </a:buClr>
              <a:buSzPct val="100000"/>
              <a:defRPr sz="4800">
                <a:solidFill>
                  <a:srgbClr val="FFFFFF"/>
                </a:solidFill>
              </a:defRPr>
            </a:lvl8pPr>
            <a:lvl9pPr lvl="8" algn="ctr" rtl="0">
              <a:spcBef>
                <a:spcPts val="0"/>
              </a:spcBef>
              <a:buClr>
                <a:srgbClr val="FFFFFF"/>
              </a:buClr>
              <a:buSzPct val="100000"/>
              <a:defRPr sz="4800">
                <a:solidFill>
                  <a:srgbClr val="FFFFFF"/>
                </a:solidFill>
              </a:defRPr>
            </a:lvl9pPr>
          </a:lstStyle>
          <a:p>
            <a:r>
              <a:rPr lang="pt-BR"/>
              <a:t>Clique para editar o título Mestre</a:t>
            </a:r>
            <a:endParaRPr dirty="0"/>
          </a:p>
        </p:txBody>
      </p:sp>
      <p:sp>
        <p:nvSpPr>
          <p:cNvPr id="14" name="Shape 14"/>
          <p:cNvSpPr txBox="1">
            <a:spLocks noGrp="1"/>
          </p:cNvSpPr>
          <p:nvPr>
            <p:ph type="subTitle" idx="1"/>
          </p:nvPr>
        </p:nvSpPr>
        <p:spPr>
          <a:xfrm>
            <a:off x="8134800" y="3817852"/>
            <a:ext cx="3262000" cy="1910399"/>
          </a:xfrm>
          <a:prstGeom prst="rect">
            <a:avLst/>
          </a:prstGeom>
        </p:spPr>
        <p:txBody>
          <a:bodyPr anchor="b"/>
          <a:lstStyle>
            <a:lvl1pPr lvl="0" rtl="0">
              <a:spcBef>
                <a:spcPts val="0"/>
              </a:spcBef>
              <a:buClr>
                <a:srgbClr val="738498"/>
              </a:buClr>
              <a:buSzPct val="100000"/>
              <a:buNone/>
              <a:defRPr sz="2200">
                <a:solidFill>
                  <a:srgbClr val="738498"/>
                </a:solidFill>
                <a:latin typeface="Roboto Condensed" pitchFamily="2" charset="0"/>
                <a:ea typeface="Roboto Condensed" pitchFamily="2" charset="0"/>
              </a:defRPr>
            </a:lvl1pPr>
            <a:lvl2pPr lvl="1" rtl="0">
              <a:spcBef>
                <a:spcPts val="0"/>
              </a:spcBef>
              <a:buClr>
                <a:srgbClr val="738498"/>
              </a:buClr>
              <a:buSzPct val="100000"/>
              <a:buNone/>
              <a:defRPr sz="2200">
                <a:solidFill>
                  <a:srgbClr val="738498"/>
                </a:solidFill>
              </a:defRPr>
            </a:lvl2pPr>
            <a:lvl3pPr lvl="2" rtl="0">
              <a:spcBef>
                <a:spcPts val="0"/>
              </a:spcBef>
              <a:buClr>
                <a:srgbClr val="738498"/>
              </a:buClr>
              <a:buSzPct val="100000"/>
              <a:buNone/>
              <a:defRPr sz="2200">
                <a:solidFill>
                  <a:srgbClr val="738498"/>
                </a:solidFill>
              </a:defRPr>
            </a:lvl3pPr>
            <a:lvl4pPr lvl="3" rtl="0">
              <a:spcBef>
                <a:spcPts val="0"/>
              </a:spcBef>
              <a:buClr>
                <a:srgbClr val="738498"/>
              </a:buClr>
              <a:buSzPct val="100000"/>
              <a:buNone/>
              <a:defRPr sz="2200">
                <a:solidFill>
                  <a:srgbClr val="738498"/>
                </a:solidFill>
              </a:defRPr>
            </a:lvl4pPr>
            <a:lvl5pPr lvl="4" rtl="0">
              <a:spcBef>
                <a:spcPts val="0"/>
              </a:spcBef>
              <a:buClr>
                <a:srgbClr val="738498"/>
              </a:buClr>
              <a:buSzPct val="100000"/>
              <a:buNone/>
              <a:defRPr sz="2200">
                <a:solidFill>
                  <a:srgbClr val="738498"/>
                </a:solidFill>
              </a:defRPr>
            </a:lvl5pPr>
            <a:lvl6pPr lvl="5" rtl="0">
              <a:spcBef>
                <a:spcPts val="0"/>
              </a:spcBef>
              <a:buClr>
                <a:srgbClr val="738498"/>
              </a:buClr>
              <a:buSzPct val="100000"/>
              <a:buNone/>
              <a:defRPr sz="2200">
                <a:solidFill>
                  <a:srgbClr val="738498"/>
                </a:solidFill>
              </a:defRPr>
            </a:lvl6pPr>
            <a:lvl7pPr lvl="6" rtl="0">
              <a:spcBef>
                <a:spcPts val="0"/>
              </a:spcBef>
              <a:buClr>
                <a:srgbClr val="738498"/>
              </a:buClr>
              <a:buSzPct val="100000"/>
              <a:buNone/>
              <a:defRPr sz="2200">
                <a:solidFill>
                  <a:srgbClr val="738498"/>
                </a:solidFill>
              </a:defRPr>
            </a:lvl7pPr>
            <a:lvl8pPr lvl="7" rtl="0">
              <a:spcBef>
                <a:spcPts val="0"/>
              </a:spcBef>
              <a:buClr>
                <a:srgbClr val="738498"/>
              </a:buClr>
              <a:buSzPct val="100000"/>
              <a:buNone/>
              <a:defRPr sz="2200">
                <a:solidFill>
                  <a:srgbClr val="738498"/>
                </a:solidFill>
              </a:defRPr>
            </a:lvl8pPr>
            <a:lvl9pPr lvl="8" rtl="0">
              <a:spcBef>
                <a:spcPts val="0"/>
              </a:spcBef>
              <a:buClr>
                <a:srgbClr val="738498"/>
              </a:buClr>
              <a:buSzPct val="100000"/>
              <a:buNone/>
              <a:defRPr sz="2200">
                <a:solidFill>
                  <a:srgbClr val="738498"/>
                </a:solidFill>
              </a:defRPr>
            </a:lvl9pPr>
          </a:lstStyle>
          <a:p>
            <a:r>
              <a:rPr lang="pt-BR"/>
              <a:t>Clique para editar o estilo do subtítulo Mestre</a:t>
            </a:r>
            <a:endParaRPr dirty="0"/>
          </a:p>
        </p:txBody>
      </p:sp>
    </p:spTree>
    <p:extLst>
      <p:ext uri="{BB962C8B-B14F-4D97-AF65-F5344CB8AC3E}">
        <p14:creationId xmlns:p14="http://schemas.microsoft.com/office/powerpoint/2010/main" val="17330185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6"/>
        <p:cNvGrpSpPr/>
        <p:nvPr/>
      </p:nvGrpSpPr>
      <p:grpSpPr>
        <a:xfrm>
          <a:off x="0" y="0"/>
          <a:ext cx="0" cy="0"/>
          <a:chOff x="0" y="0"/>
          <a:chExt cx="0" cy="0"/>
        </a:xfrm>
      </p:grpSpPr>
      <p:sp>
        <p:nvSpPr>
          <p:cNvPr id="5" name="Shape 30">
            <a:extLst>
              <a:ext uri="{FF2B5EF4-FFF2-40B4-BE49-F238E27FC236}">
                <a16:creationId xmlns:a16="http://schemas.microsoft.com/office/drawing/2014/main" id="{500CA4F5-E669-4D15-9BA4-F494FBDA5F41}"/>
              </a:ext>
            </a:extLst>
          </p:cNvPr>
          <p:cNvSpPr>
            <a:spLocks noChangeArrowheads="1"/>
          </p:cNvSpPr>
          <p:nvPr/>
        </p:nvSpPr>
        <p:spPr bwMode="auto">
          <a:xfrm>
            <a:off x="1084263" y="1506538"/>
            <a:ext cx="2044700" cy="138112"/>
          </a:xfrm>
          <a:prstGeom prst="rect">
            <a:avLst/>
          </a:prstGeom>
          <a:solidFill>
            <a:srgbClr val="4ECDC4"/>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pt-BR" altLang="pt-BR" dirty="0">
              <a:latin typeface="Roboto Condensed" panose="02000000000000000000" pitchFamily="2" charset="0"/>
            </a:endParaRPr>
          </a:p>
        </p:txBody>
      </p:sp>
      <p:sp>
        <p:nvSpPr>
          <p:cNvPr id="6" name="Shape 31">
            <a:extLst>
              <a:ext uri="{FF2B5EF4-FFF2-40B4-BE49-F238E27FC236}">
                <a16:creationId xmlns:a16="http://schemas.microsoft.com/office/drawing/2014/main" id="{1B941E9D-8401-4602-A3B0-FFD4C43AE0D3}"/>
              </a:ext>
            </a:extLst>
          </p:cNvPr>
          <p:cNvSpPr>
            <a:spLocks noChangeArrowheads="1"/>
          </p:cNvSpPr>
          <p:nvPr/>
        </p:nvSpPr>
        <p:spPr bwMode="auto">
          <a:xfrm>
            <a:off x="0" y="0"/>
            <a:ext cx="184150" cy="6858000"/>
          </a:xfrm>
          <a:prstGeom prst="rect">
            <a:avLst/>
          </a:prstGeom>
          <a:solidFill>
            <a:srgbClr val="F67031"/>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pt-BR" altLang="pt-BR" dirty="0">
              <a:latin typeface="Roboto Condensed" panose="02000000000000000000" pitchFamily="2" charset="0"/>
            </a:endParaRPr>
          </a:p>
        </p:txBody>
      </p:sp>
      <p:sp>
        <p:nvSpPr>
          <p:cNvPr id="27" name="Shape 27"/>
          <p:cNvSpPr txBox="1">
            <a:spLocks noGrp="1"/>
          </p:cNvSpPr>
          <p:nvPr>
            <p:ph type="title"/>
          </p:nvPr>
        </p:nvSpPr>
        <p:spPr>
          <a:xfrm>
            <a:off x="921601" y="634299"/>
            <a:ext cx="10348799" cy="657900"/>
          </a:xfrm>
          <a:prstGeom prst="rect">
            <a:avLst/>
          </a:prstGeom>
        </p:spPr>
        <p:txBody>
          <a:bodyPr/>
          <a:lstStyle>
            <a:lvl1pPr lvl="0">
              <a:spcBef>
                <a:spcPts val="0"/>
              </a:spcBef>
              <a:defRPr>
                <a:latin typeface="Roboto Condensed" pitchFamily="2" charset="0"/>
                <a:ea typeface="Roboto Condensed"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pt-BR"/>
              <a:t>Clique para editar o título Mestre</a:t>
            </a:r>
            <a:endParaRPr dirty="0"/>
          </a:p>
        </p:txBody>
      </p:sp>
      <p:sp>
        <p:nvSpPr>
          <p:cNvPr id="28" name="Shape 28"/>
          <p:cNvSpPr txBox="1">
            <a:spLocks noGrp="1"/>
          </p:cNvSpPr>
          <p:nvPr>
            <p:ph type="body" idx="1"/>
          </p:nvPr>
        </p:nvSpPr>
        <p:spPr>
          <a:xfrm>
            <a:off x="921600" y="1857900"/>
            <a:ext cx="5023200" cy="4710000"/>
          </a:xfrm>
          <a:prstGeom prst="rect">
            <a:avLst/>
          </a:prstGeom>
        </p:spPr>
        <p:txBody>
          <a:bodyPr/>
          <a:lstStyle>
            <a:lvl1pPr lvl="0">
              <a:spcBef>
                <a:spcPts val="0"/>
              </a:spcBef>
              <a:defRPr>
                <a:latin typeface="Roboto Condensed" pitchFamily="2" charset="0"/>
                <a:ea typeface="Roboto Condensed"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pt-BR"/>
              <a:t>Clique para editar os estilos de texto Mestres</a:t>
            </a:r>
          </a:p>
        </p:txBody>
      </p:sp>
      <p:sp>
        <p:nvSpPr>
          <p:cNvPr id="29" name="Shape 29"/>
          <p:cNvSpPr txBox="1">
            <a:spLocks noGrp="1"/>
          </p:cNvSpPr>
          <p:nvPr>
            <p:ph type="body" idx="2"/>
          </p:nvPr>
        </p:nvSpPr>
        <p:spPr>
          <a:xfrm>
            <a:off x="6247333" y="1857900"/>
            <a:ext cx="5023200" cy="4710000"/>
          </a:xfrm>
          <a:prstGeom prst="rect">
            <a:avLst/>
          </a:prstGeom>
        </p:spPr>
        <p:txBody>
          <a:bodyPr/>
          <a:lstStyle>
            <a:lvl1pPr lvl="0">
              <a:spcBef>
                <a:spcPts val="0"/>
              </a:spcBef>
              <a:defRPr>
                <a:latin typeface="Roboto Condensed" pitchFamily="2" charset="0"/>
                <a:ea typeface="Roboto Condensed"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pt-BR"/>
              <a:t>Clique para editar os estilos de texto Mestres</a:t>
            </a:r>
          </a:p>
        </p:txBody>
      </p:sp>
    </p:spTree>
    <p:extLst>
      <p:ext uri="{BB962C8B-B14F-4D97-AF65-F5344CB8AC3E}">
        <p14:creationId xmlns:p14="http://schemas.microsoft.com/office/powerpoint/2010/main" val="368434558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Shape 39"/>
        <p:cNvGrpSpPr/>
        <p:nvPr/>
      </p:nvGrpSpPr>
      <p:grpSpPr>
        <a:xfrm>
          <a:off x="0" y="0"/>
          <a:ext cx="0" cy="0"/>
          <a:chOff x="0" y="0"/>
          <a:chExt cx="0" cy="0"/>
        </a:xfrm>
      </p:grpSpPr>
      <p:sp>
        <p:nvSpPr>
          <p:cNvPr id="3" name="Shape 41">
            <a:extLst>
              <a:ext uri="{FF2B5EF4-FFF2-40B4-BE49-F238E27FC236}">
                <a16:creationId xmlns:a16="http://schemas.microsoft.com/office/drawing/2014/main" id="{FAB1DCFA-6A85-4AC4-9E7A-11DD3824D3B1}"/>
              </a:ext>
            </a:extLst>
          </p:cNvPr>
          <p:cNvSpPr>
            <a:spLocks noChangeArrowheads="1"/>
          </p:cNvSpPr>
          <p:nvPr/>
        </p:nvSpPr>
        <p:spPr bwMode="auto">
          <a:xfrm>
            <a:off x="0" y="0"/>
            <a:ext cx="184150" cy="6858000"/>
          </a:xfrm>
          <a:prstGeom prst="rect">
            <a:avLst/>
          </a:prstGeom>
          <a:solidFill>
            <a:srgbClr val="F67031"/>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pt-BR" altLang="pt-BR" dirty="0">
              <a:latin typeface="Roboto Condensed" panose="02000000000000000000" pitchFamily="2" charset="0"/>
            </a:endParaRPr>
          </a:p>
        </p:txBody>
      </p:sp>
      <p:sp>
        <p:nvSpPr>
          <p:cNvPr id="4" name="Shape 42">
            <a:extLst>
              <a:ext uri="{FF2B5EF4-FFF2-40B4-BE49-F238E27FC236}">
                <a16:creationId xmlns:a16="http://schemas.microsoft.com/office/drawing/2014/main" id="{9DBD5A82-8FEA-4CC3-92F6-BA61F25E85EC}"/>
              </a:ext>
            </a:extLst>
          </p:cNvPr>
          <p:cNvSpPr>
            <a:spLocks noChangeArrowheads="1"/>
          </p:cNvSpPr>
          <p:nvPr/>
        </p:nvSpPr>
        <p:spPr bwMode="auto">
          <a:xfrm>
            <a:off x="1084263" y="1506538"/>
            <a:ext cx="2044700" cy="138112"/>
          </a:xfrm>
          <a:prstGeom prst="rect">
            <a:avLst/>
          </a:prstGeom>
          <a:solidFill>
            <a:srgbClr val="4ECDC4"/>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pt-BR" altLang="pt-BR" dirty="0">
              <a:latin typeface="Roboto Condensed" panose="02000000000000000000" pitchFamily="2" charset="0"/>
            </a:endParaRPr>
          </a:p>
        </p:txBody>
      </p:sp>
      <p:sp>
        <p:nvSpPr>
          <p:cNvPr id="40" name="Shape 40"/>
          <p:cNvSpPr txBox="1">
            <a:spLocks noGrp="1"/>
          </p:cNvSpPr>
          <p:nvPr>
            <p:ph type="title"/>
          </p:nvPr>
        </p:nvSpPr>
        <p:spPr>
          <a:xfrm>
            <a:off x="921601" y="634299"/>
            <a:ext cx="10348799" cy="657900"/>
          </a:xfrm>
          <a:prstGeom prst="rect">
            <a:avLst/>
          </a:prstGeom>
        </p:spPr>
        <p:txBody>
          <a:bodyPr/>
          <a:lstStyle>
            <a:lvl1pPr lvl="0">
              <a:spcBef>
                <a:spcPts val="0"/>
              </a:spcBef>
              <a:defRPr>
                <a:latin typeface="Roboto Condensed" pitchFamily="2" charset="0"/>
                <a:ea typeface="Roboto Condensed"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pt-BR"/>
              <a:t>Clique para editar o título Mestre</a:t>
            </a:r>
            <a:endParaRPr dirty="0"/>
          </a:p>
        </p:txBody>
      </p:sp>
    </p:spTree>
    <p:extLst>
      <p:ext uri="{BB962C8B-B14F-4D97-AF65-F5344CB8AC3E}">
        <p14:creationId xmlns:p14="http://schemas.microsoft.com/office/powerpoint/2010/main" val="3761207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 Gold">
    <p:bg>
      <p:bgPr>
        <a:solidFill>
          <a:srgbClr val="ED9E46"/>
        </a:solidFill>
        <a:effectLst/>
      </p:bgPr>
    </p:bg>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2018400" y="2882401"/>
            <a:ext cx="8155200" cy="1093199"/>
          </a:xfrm>
          <a:prstGeom prst="rect">
            <a:avLst/>
          </a:prstGeom>
        </p:spPr>
        <p:txBody>
          <a:bodyPr/>
          <a:lstStyle>
            <a:lvl1pPr lvl="0" algn="ctr" rtl="0">
              <a:spcBef>
                <a:spcPts val="0"/>
              </a:spcBef>
              <a:defRPr i="1"/>
            </a:lvl1pPr>
            <a:lvl2pPr lvl="1" algn="ctr" rtl="0">
              <a:spcBef>
                <a:spcPts val="0"/>
              </a:spcBef>
              <a:defRPr i="1"/>
            </a:lvl2pPr>
            <a:lvl3pPr lvl="2" algn="ctr" rtl="0">
              <a:spcBef>
                <a:spcPts val="0"/>
              </a:spcBef>
              <a:defRPr i="1"/>
            </a:lvl3pPr>
            <a:lvl4pPr lvl="3" algn="ctr" rtl="0">
              <a:spcBef>
                <a:spcPts val="0"/>
              </a:spcBef>
              <a:defRPr i="1"/>
            </a:lvl4pPr>
            <a:lvl5pPr lvl="4" algn="ctr" rtl="0">
              <a:spcBef>
                <a:spcPts val="0"/>
              </a:spcBef>
              <a:defRPr i="1"/>
            </a:lvl5pPr>
            <a:lvl6pPr lvl="5" algn="ctr" rtl="0">
              <a:spcBef>
                <a:spcPts val="0"/>
              </a:spcBef>
              <a:defRPr i="1"/>
            </a:lvl6pPr>
            <a:lvl7pPr lvl="6" algn="ctr" rtl="0">
              <a:spcBef>
                <a:spcPts val="0"/>
              </a:spcBef>
              <a:defRPr i="1"/>
            </a:lvl7pPr>
            <a:lvl8pPr lvl="7" algn="ctr" rtl="0">
              <a:spcBef>
                <a:spcPts val="0"/>
              </a:spcBef>
              <a:defRPr i="1"/>
            </a:lvl8pPr>
            <a:lvl9pPr lvl="8" algn="ctr" rtl="0">
              <a:spcBef>
                <a:spcPts val="0"/>
              </a:spcBef>
              <a:defRPr i="1"/>
            </a:lvl9pPr>
          </a:lstStyle>
          <a:p>
            <a:pPr lvl="0"/>
            <a:r>
              <a:rPr lang="pt-BR"/>
              <a:t>Clique para editar os estilos de texto Mestres</a:t>
            </a:r>
          </a:p>
        </p:txBody>
      </p:sp>
    </p:spTree>
    <p:extLst>
      <p:ext uri="{BB962C8B-B14F-4D97-AF65-F5344CB8AC3E}">
        <p14:creationId xmlns:p14="http://schemas.microsoft.com/office/powerpoint/2010/main" val="295238157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Em Branco">
    <p:bg>
      <p:bgPr>
        <a:solidFill>
          <a:srgbClr val="52B9BC"/>
        </a:solidFill>
        <a:effectLst/>
      </p:bgPr>
    </p:bg>
    <p:spTree>
      <p:nvGrpSpPr>
        <p:cNvPr id="1" name="Shape 47"/>
        <p:cNvGrpSpPr/>
        <p:nvPr/>
      </p:nvGrpSpPr>
      <p:grpSpPr>
        <a:xfrm>
          <a:off x="0" y="0"/>
          <a:ext cx="0" cy="0"/>
          <a:chOff x="0" y="0"/>
          <a:chExt cx="0" cy="0"/>
        </a:xfrm>
      </p:grpSpPr>
      <p:sp>
        <p:nvSpPr>
          <p:cNvPr id="2" name="Shape 48">
            <a:extLst>
              <a:ext uri="{FF2B5EF4-FFF2-40B4-BE49-F238E27FC236}">
                <a16:creationId xmlns:a16="http://schemas.microsoft.com/office/drawing/2014/main" id="{99BED00D-19C0-4D30-9533-1BDFFAE8E361}"/>
              </a:ext>
            </a:extLst>
          </p:cNvPr>
          <p:cNvSpPr>
            <a:spLocks noChangeArrowheads="1"/>
          </p:cNvSpPr>
          <p:nvPr/>
        </p:nvSpPr>
        <p:spPr bwMode="auto">
          <a:xfrm>
            <a:off x="0" y="6719888"/>
            <a:ext cx="12192000" cy="138112"/>
          </a:xfrm>
          <a:prstGeom prst="rect">
            <a:avLst/>
          </a:prstGeom>
          <a:solidFill>
            <a:srgbClr val="F67031"/>
          </a:solidFill>
          <a:ln>
            <a:noFill/>
          </a:ln>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pt-BR" altLang="pt-BR">
              <a:latin typeface="Roboto Condensed" panose="02000000000000000000" pitchFamily="2" charset="0"/>
            </a:endParaRPr>
          </a:p>
        </p:txBody>
      </p:sp>
    </p:spTree>
    <p:extLst>
      <p:ext uri="{BB962C8B-B14F-4D97-AF65-F5344CB8AC3E}">
        <p14:creationId xmlns:p14="http://schemas.microsoft.com/office/powerpoint/2010/main" val="39403225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6">
            <a:extLst>
              <a:ext uri="{FF2B5EF4-FFF2-40B4-BE49-F238E27FC236}">
                <a16:creationId xmlns:a16="http://schemas.microsoft.com/office/drawing/2014/main" id="{BA93BB32-F0D3-4E9B-8DBD-B8F1A304CDDC}"/>
              </a:ext>
            </a:extLst>
          </p:cNvPr>
          <p:cNvSpPr txBox="1">
            <a:spLocks noGrp="1" noChangeArrowheads="1"/>
          </p:cNvSpPr>
          <p:nvPr>
            <p:ph type="title"/>
          </p:nvPr>
        </p:nvSpPr>
        <p:spPr bwMode="auto">
          <a:xfrm>
            <a:off x="922338" y="635000"/>
            <a:ext cx="103473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pt-BR" altLang="pt-BR">
              <a:sym typeface="Arial" panose="020B0604020202020204" pitchFamily="34" charset="0"/>
            </a:endParaRPr>
          </a:p>
        </p:txBody>
      </p:sp>
      <p:sp>
        <p:nvSpPr>
          <p:cNvPr id="1027" name="Shape 7">
            <a:extLst>
              <a:ext uri="{FF2B5EF4-FFF2-40B4-BE49-F238E27FC236}">
                <a16:creationId xmlns:a16="http://schemas.microsoft.com/office/drawing/2014/main" id="{E5BF2193-6E00-40F7-A3D0-E01D4DB37EDF}"/>
              </a:ext>
            </a:extLst>
          </p:cNvPr>
          <p:cNvSpPr txBox="1">
            <a:spLocks noGrp="1" noChangeArrowheads="1"/>
          </p:cNvSpPr>
          <p:nvPr>
            <p:ph type="body" idx="1"/>
          </p:nvPr>
        </p:nvSpPr>
        <p:spPr bwMode="auto">
          <a:xfrm>
            <a:off x="922338" y="1811338"/>
            <a:ext cx="10347325"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pt-BR" altLang="pt-BR">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Lst>
  <p:hf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Roboto Condensed" pitchFamily="2" charset="0"/>
          <a:ea typeface="Roboto Condensed" pitchFamily="2" charset="0"/>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5pPr>
      <a:lvl6pPr marL="457200" algn="l" rtl="0" eaLnBrk="1" fontAlgn="base" hangingPunct="1">
        <a:spcBef>
          <a:spcPct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6pPr>
      <a:lvl7pPr marL="914400" algn="l" rtl="0" eaLnBrk="1" fontAlgn="base" hangingPunct="1">
        <a:spcBef>
          <a:spcPct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7pPr>
      <a:lvl8pPr marL="1371600" algn="l" rtl="0" eaLnBrk="1" fontAlgn="base" hangingPunct="1">
        <a:spcBef>
          <a:spcPct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8pPr>
      <a:lvl9pPr marL="1828800" algn="l" rtl="0" eaLnBrk="1" fontAlgn="base" hangingPunct="1">
        <a:spcBef>
          <a:spcPct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Roboto Condensed" pitchFamily="2" charset="0"/>
          <a:ea typeface="Roboto Condensed" pitchFamily="2" charset="0"/>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wiking.edu.pl/article.php?id=803"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32.jpeg"/><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38.jpeg"/><Relationship Id="rId4" Type="http://schemas.openxmlformats.org/officeDocument/2006/relationships/image" Target="../media/image37.wmf"/></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hape 53">
            <a:extLst>
              <a:ext uri="{FF2B5EF4-FFF2-40B4-BE49-F238E27FC236}">
                <a16:creationId xmlns:a16="http://schemas.microsoft.com/office/drawing/2014/main" id="{42E4265E-5B9C-4FDF-874C-BB1A3EEC5599}"/>
              </a:ext>
            </a:extLst>
          </p:cNvPr>
          <p:cNvSpPr txBox="1">
            <a:spLocks noGrp="1" noChangeArrowheads="1"/>
          </p:cNvSpPr>
          <p:nvPr>
            <p:ph type="ctrTitle"/>
          </p:nvPr>
        </p:nvSpPr>
        <p:spPr>
          <a:xfrm>
            <a:off x="4800600" y="3016250"/>
            <a:ext cx="6475413" cy="2406650"/>
          </a:xfrm>
        </p:spPr>
        <p:txBody>
          <a:bodyPr/>
          <a:lstStyle/>
          <a:p>
            <a:pPr eaLnBrk="1" hangingPunct="1">
              <a:spcBef>
                <a:spcPct val="0"/>
              </a:spcBef>
              <a:buClr>
                <a:srgbClr val="454F5B"/>
              </a:buClr>
              <a:buSzTx/>
              <a:buFont typeface="Montserrat" panose="00000500000000000000" pitchFamily="2" charset="0"/>
              <a:buNone/>
            </a:pPr>
            <a:r>
              <a:rPr lang="pt-BR" altLang="pt-BR" b="1">
                <a:cs typeface="Arial" panose="020B0604020202020204" pitchFamily="34" charset="0"/>
                <a:sym typeface="Montserrat" panose="00000500000000000000" pitchFamily="2" charset="0"/>
              </a:rPr>
              <a:t>O Relevo e sua Representação</a:t>
            </a:r>
          </a:p>
        </p:txBody>
      </p:sp>
      <p:sp>
        <p:nvSpPr>
          <p:cNvPr id="9219" name="CaixaDeTexto 2">
            <a:extLst>
              <a:ext uri="{FF2B5EF4-FFF2-40B4-BE49-F238E27FC236}">
                <a16:creationId xmlns:a16="http://schemas.microsoft.com/office/drawing/2014/main" id="{E88BDD3E-C630-4D0A-AA51-10ED5DF0A12B}"/>
              </a:ext>
            </a:extLst>
          </p:cNvPr>
          <p:cNvSpPr txBox="1">
            <a:spLocks noChangeArrowheads="1"/>
          </p:cNvSpPr>
          <p:nvPr/>
        </p:nvSpPr>
        <p:spPr bwMode="auto">
          <a:xfrm>
            <a:off x="8832850" y="5805488"/>
            <a:ext cx="32464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2000" b="1" dirty="0">
                <a:solidFill>
                  <a:schemeClr val="bg1"/>
                </a:solidFill>
                <a:latin typeface="Roboto Condensed" panose="02000000000000000000" pitchFamily="2" charset="0"/>
              </a:rPr>
              <a:t>Anna Karla Arruda</a:t>
            </a:r>
          </a:p>
          <a:p>
            <a:pPr eaLnBrk="1" hangingPunct="1"/>
            <a:r>
              <a:rPr lang="pt-BR" altLang="pt-BR" sz="2000" b="1" dirty="0">
                <a:solidFill>
                  <a:schemeClr val="bg1"/>
                </a:solidFill>
                <a:latin typeface="Roboto Condensed" panose="02000000000000000000" pitchFamily="2" charset="0"/>
              </a:rPr>
              <a:t>Maurício </a:t>
            </a:r>
            <a:r>
              <a:rPr lang="pt-BR" altLang="pt-BR" sz="2000" b="1" dirty="0" err="1">
                <a:solidFill>
                  <a:schemeClr val="bg1"/>
                </a:solidFill>
                <a:latin typeface="Roboto Condensed" panose="02000000000000000000" pitchFamily="2" charset="0"/>
              </a:rPr>
              <a:t>Felzemburgh</a:t>
            </a:r>
            <a:endParaRPr lang="pt-BR" altLang="pt-BR" sz="2000" dirty="0">
              <a:solidFill>
                <a:schemeClr val="bg1"/>
              </a:solidFill>
              <a:latin typeface="Roboto Condensed"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Espaço Reservado para Número de Slide 1">
            <a:extLst>
              <a:ext uri="{FF2B5EF4-FFF2-40B4-BE49-F238E27FC236}">
                <a16:creationId xmlns:a16="http://schemas.microsoft.com/office/drawing/2014/main" id="{FF8126BD-CDDA-4D07-B63E-07266B0804CF}"/>
              </a:ext>
            </a:extLst>
          </p:cNvPr>
          <p:cNvSpPr>
            <a:spLocks noGrp="1" noChangeArrowheads="1"/>
          </p:cNvSpPr>
          <p:nvPr>
            <p:ph type="sldNum" sz="quarter" idx="4294967295"/>
          </p:nvPr>
        </p:nvSpPr>
        <p:spPr bwMode="auto">
          <a:xfrm>
            <a:off x="11596726" y="6357958"/>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C5EE5A4-ECF1-4E2C-A788-736FAFC13BCA}" type="slidenum">
              <a:rPr lang="pt-BR" altLang="pt-BR">
                <a:solidFill>
                  <a:srgbClr val="898989"/>
                </a:solidFill>
                <a:latin typeface="Calibri" panose="020F0502020204030204" pitchFamily="34" charset="0"/>
              </a:rPr>
              <a:pPr/>
              <a:t>10</a:t>
            </a:fld>
            <a:endParaRPr lang="pt-BR" altLang="pt-BR" dirty="0">
              <a:solidFill>
                <a:srgbClr val="898989"/>
              </a:solidFill>
              <a:latin typeface="Calibri" panose="020F0502020204030204" pitchFamily="34" charset="0"/>
            </a:endParaRPr>
          </a:p>
        </p:txBody>
      </p:sp>
      <p:sp>
        <p:nvSpPr>
          <p:cNvPr id="29700" name="Título 2">
            <a:extLst>
              <a:ext uri="{FF2B5EF4-FFF2-40B4-BE49-F238E27FC236}">
                <a16:creationId xmlns:a16="http://schemas.microsoft.com/office/drawing/2014/main" id="{305EBE7D-17B3-4700-B8B0-C7D2393E96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dirty="0">
                <a:solidFill>
                  <a:schemeClr val="tx1"/>
                </a:solidFill>
                <a:cs typeface="Arial" panose="020B0604020202020204" pitchFamily="34" charset="0"/>
              </a:rPr>
              <a:t>1.0. Formas de Representação</a:t>
            </a:r>
          </a:p>
        </p:txBody>
      </p:sp>
      <p:sp>
        <p:nvSpPr>
          <p:cNvPr id="29701" name="Text Box 3">
            <a:extLst>
              <a:ext uri="{FF2B5EF4-FFF2-40B4-BE49-F238E27FC236}">
                <a16:creationId xmlns:a16="http://schemas.microsoft.com/office/drawing/2014/main" id="{169A1C3D-3328-40AD-8580-9320874FE9DA}"/>
              </a:ext>
            </a:extLst>
          </p:cNvPr>
          <p:cNvSpPr txBox="1">
            <a:spLocks noChangeArrowheads="1"/>
          </p:cNvSpPr>
          <p:nvPr/>
        </p:nvSpPr>
        <p:spPr bwMode="auto">
          <a:xfrm>
            <a:off x="1095341" y="1785926"/>
            <a:ext cx="9787005" cy="4286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2400" b="1" dirty="0">
                <a:latin typeface="Roboto Condensed" panose="02000000000000000000" pitchFamily="2" charset="0"/>
                <a:ea typeface="Roboto Condensed" panose="02000000000000000000" pitchFamily="2" charset="0"/>
                <a:cs typeface="Arial Unicode MS" panose="020B0604020202020204" pitchFamily="34" charset="-128"/>
              </a:rPr>
              <a:t>- Curvas de Nível</a:t>
            </a:r>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1100" dirty="0">
              <a:latin typeface="Roboto Condensed" panose="02000000000000000000" pitchFamily="2" charset="0"/>
              <a:ea typeface="Roboto Condensed" panose="02000000000000000000" pitchFamily="2" charset="0"/>
              <a:cs typeface="Arial Unicode MS" panose="020B0604020202020204" pitchFamily="34" charset="-128"/>
            </a:endParaRPr>
          </a:p>
          <a:p>
            <a:pPr marL="542925" lvl="1" indent="-180975" algn="just" eaLnBrk="1" hangingPunct="1">
              <a:buFont typeface="Arial" pitchFamily="34" charset="0"/>
              <a:buChar char="•"/>
            </a:pPr>
            <a:r>
              <a:rPr lang="pt-BR" altLang="pt-BR" sz="1900" dirty="0">
                <a:latin typeface="Roboto Condensed" panose="02000000000000000000" pitchFamily="2" charset="0"/>
                <a:ea typeface="Roboto Condensed" panose="02000000000000000000" pitchFamily="2" charset="0"/>
                <a:cs typeface="Arial Unicode MS" panose="020B0604020202020204" pitchFamily="34" charset="-128"/>
              </a:rPr>
              <a:t>Chamamos de curva de nível o lugar geométricos dos pontos de mesma altura</a:t>
            </a:r>
          </a:p>
          <a:p>
            <a:pPr marL="542925" lvl="1" indent="-180975" algn="just" eaLnBrk="1" hangingPunct="1">
              <a:lnSpc>
                <a:spcPct val="150000"/>
              </a:lnSpc>
              <a:buFont typeface="Arial" pitchFamily="34" charset="0"/>
              <a:buChar char="•"/>
            </a:pPr>
            <a:r>
              <a:rPr lang="pt-BR" altLang="pt-BR" sz="1900" dirty="0">
                <a:latin typeface="Roboto Condensed" panose="02000000000000000000" pitchFamily="2" charset="0"/>
                <a:ea typeface="Roboto Condensed" panose="02000000000000000000" pitchFamily="2" charset="0"/>
                <a:cs typeface="Arial Unicode MS" panose="020B0604020202020204" pitchFamily="34" charset="-128"/>
              </a:rPr>
              <a:t>São um tipo de </a:t>
            </a:r>
            <a:r>
              <a:rPr lang="pt-BR" altLang="pt-BR" sz="1900" dirty="0" err="1">
                <a:latin typeface="Roboto Condensed" panose="02000000000000000000" pitchFamily="2" charset="0"/>
                <a:ea typeface="Roboto Condensed" panose="02000000000000000000" pitchFamily="2" charset="0"/>
                <a:cs typeface="Arial Unicode MS" panose="020B0604020202020204" pitchFamily="34" charset="-128"/>
              </a:rPr>
              <a:t>isolinhas</a:t>
            </a:r>
            <a:r>
              <a:rPr lang="pt-BR" altLang="pt-BR" sz="1900" dirty="0">
                <a:latin typeface="Roboto Condensed" panose="02000000000000000000" pitchFamily="2" charset="0"/>
                <a:ea typeface="Roboto Condensed" panose="02000000000000000000" pitchFamily="2" charset="0"/>
                <a:cs typeface="Arial Unicode MS" panose="020B0604020202020204" pitchFamily="34" charset="-128"/>
              </a:rPr>
              <a:t>, chamadas de Isoípsas.</a:t>
            </a:r>
          </a:p>
          <a:p>
            <a:pPr marL="542925" lvl="1" indent="-180975" algn="just" eaLnBrk="1" hangingPunct="1">
              <a:lnSpc>
                <a:spcPct val="150000"/>
              </a:lnSpc>
              <a:buFont typeface="Arial" pitchFamily="34" charset="0"/>
              <a:buChar char="•"/>
            </a:pPr>
            <a:endParaRPr lang="pt-BR" altLang="pt-BR" sz="1900" dirty="0">
              <a:latin typeface="Roboto Condensed" panose="02000000000000000000" pitchFamily="2" charset="0"/>
              <a:ea typeface="Roboto Condensed" panose="02000000000000000000" pitchFamily="2" charset="0"/>
              <a:cs typeface="Arial Unicode MS" panose="020B0604020202020204" pitchFamily="34" charset="-128"/>
            </a:endParaRPr>
          </a:p>
          <a:p>
            <a:pPr marL="542925" lvl="1" indent="-180975" algn="just" eaLnBrk="1" hangingPunct="1">
              <a:lnSpc>
                <a:spcPct val="150000"/>
              </a:lnSpc>
            </a:pPr>
            <a:endParaRPr lang="pt-BR" altLang="pt-BR" sz="1900" dirty="0">
              <a:latin typeface="Roboto Condensed" panose="02000000000000000000" pitchFamily="2" charset="0"/>
              <a:ea typeface="Roboto Condensed" panose="02000000000000000000" pitchFamily="2" charset="0"/>
              <a:cs typeface="Arial Unicode MS" panose="020B0604020202020204" pitchFamily="34" charset="-128"/>
            </a:endParaRPr>
          </a:p>
          <a:p>
            <a:pPr marL="542925" lvl="1" indent="-180975">
              <a:buFont typeface="Arial" pitchFamily="34" charset="0"/>
              <a:buChar char="•"/>
            </a:pPr>
            <a:r>
              <a:rPr lang="pt-BR" altLang="pt-BR" sz="1900" dirty="0">
                <a:latin typeface="Roboto Condensed" panose="02000000000000000000" pitchFamily="2" charset="0"/>
                <a:ea typeface="Roboto Condensed" panose="02000000000000000000" pitchFamily="2" charset="0"/>
                <a:cs typeface="Arial Unicode MS" panose="020B0604020202020204" pitchFamily="34" charset="-128"/>
              </a:rPr>
              <a:t> Outras </a:t>
            </a:r>
            <a:r>
              <a:rPr lang="pt-BR" altLang="pt-BR" sz="1900" dirty="0" err="1">
                <a:latin typeface="Roboto Condensed" panose="02000000000000000000" pitchFamily="2" charset="0"/>
                <a:ea typeface="Roboto Condensed" panose="02000000000000000000" pitchFamily="2" charset="0"/>
                <a:cs typeface="Arial Unicode MS" panose="020B0604020202020204" pitchFamily="34" charset="-128"/>
              </a:rPr>
              <a:t>isolinhas</a:t>
            </a:r>
            <a:r>
              <a:rPr lang="pt-BR" altLang="pt-BR" sz="1900" dirty="0">
                <a:latin typeface="Roboto Condensed" panose="02000000000000000000" pitchFamily="2" charset="0"/>
                <a:ea typeface="Roboto Condensed" panose="02000000000000000000" pitchFamily="2" charset="0"/>
                <a:cs typeface="Arial Unicode MS" panose="020B0604020202020204" pitchFamily="34" charset="-128"/>
              </a:rPr>
              <a:t>:</a:t>
            </a:r>
          </a:p>
          <a:p>
            <a:pPr marL="1000125" lvl="3" indent="-180975">
              <a:lnSpc>
                <a:spcPct val="150000"/>
              </a:lnSpc>
              <a:buFont typeface="Courier New" pitchFamily="49" charset="0"/>
              <a:buChar char="o"/>
            </a:pP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 </a:t>
            </a:r>
            <a:r>
              <a:rPr lang="pt-BR" altLang="pt-BR" sz="1800" dirty="0" err="1">
                <a:latin typeface="Roboto Condensed" panose="02000000000000000000" pitchFamily="2" charset="0"/>
                <a:ea typeface="Roboto Condensed" panose="02000000000000000000" pitchFamily="2" charset="0"/>
                <a:cs typeface="Arial Unicode MS" panose="020B0604020202020204" pitchFamily="34" charset="-128"/>
              </a:rPr>
              <a:t>isóbatas</a:t>
            </a: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 - linha dos pontos de igual profundidade no relevo submarino</a:t>
            </a:r>
          </a:p>
          <a:p>
            <a:pPr marL="1000125" lvl="3" indent="-180975">
              <a:lnSpc>
                <a:spcPct val="150000"/>
              </a:lnSpc>
              <a:buFont typeface="Courier New" pitchFamily="49" charset="0"/>
              <a:buChar char="o"/>
            </a:pP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isóbaras -  linha dos  pontos com a mesma pressão atmosférica</a:t>
            </a:r>
          </a:p>
          <a:p>
            <a:pPr marL="1000125" lvl="3" indent="-180975">
              <a:lnSpc>
                <a:spcPct val="150000"/>
              </a:lnSpc>
              <a:buFont typeface="Courier New" pitchFamily="49" charset="0"/>
              <a:buChar char="o"/>
            </a:pP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isotérmicas - linha dos  pontos com a mesma temperatura</a:t>
            </a:r>
          </a:p>
          <a:p>
            <a:pPr lvl="1" algn="just" eaLnBrk="1" hangingPunct="1">
              <a:lnSpc>
                <a:spcPct val="150000"/>
              </a:lnSpc>
              <a:buFont typeface="Arial" pitchFamily="34" charset="0"/>
              <a:buChar char="•"/>
            </a:pPr>
            <a:endParaRPr lang="pt-BR" altLang="pt-BR" sz="19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ndParaRPr>
          </a:p>
          <a:p>
            <a:pPr algn="just" eaLnBrk="1" hangingPunct="1"/>
            <a:endParaRPr lang="pt-BR" altLang="pt-BR" sz="2400" dirty="0">
              <a:latin typeface="Roboto Condensed" panose="02000000000000000000" pitchFamily="2" charset="0"/>
            </a:endParaRPr>
          </a:p>
        </p:txBody>
      </p:sp>
      <p:sp>
        <p:nvSpPr>
          <p:cNvPr id="99" name="AutoShape 3"/>
          <p:cNvSpPr>
            <a:spLocks noChangeArrowheads="1"/>
          </p:cNvSpPr>
          <p:nvPr/>
        </p:nvSpPr>
        <p:spPr bwMode="auto">
          <a:xfrm>
            <a:off x="8742065" y="6357958"/>
            <a:ext cx="2926099" cy="29347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a:effectLst/>
        </p:spPr>
        <p:txBody>
          <a:bodyPr wrap="none" lIns="90000" tIns="91440" rIns="90000" bIns="46800">
            <a:spAutoFit/>
          </a:bodyPr>
          <a:lstStyle/>
          <a:p>
            <a:pPr eaLnBrk="1"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pt-BR" altLang="pt-BR" sz="1000" dirty="0">
                <a:solidFill>
                  <a:srgbClr val="CCCCFF"/>
                </a:solidFill>
                <a:latin typeface="Calibri" pitchFamily="34" charset="0"/>
                <a:ea typeface="SimSun" pitchFamily="2" charset="-122"/>
                <a:hlinkClick r:id="rId3"/>
              </a:rPr>
              <a:t>Fonte: http://www.wiking.edu.pl/article.</a:t>
            </a:r>
            <a:r>
              <a:rPr lang="pt-BR" altLang="pt-BR" sz="1000" dirty="0" err="1">
                <a:solidFill>
                  <a:srgbClr val="CCCCFF"/>
                </a:solidFill>
                <a:latin typeface="Calibri" pitchFamily="34" charset="0"/>
                <a:ea typeface="SimSun" pitchFamily="2" charset="-122"/>
                <a:hlinkClick r:id="rId3"/>
              </a:rPr>
              <a:t>php</a:t>
            </a:r>
            <a:r>
              <a:rPr lang="pt-BR" altLang="pt-BR" sz="1000" dirty="0">
                <a:solidFill>
                  <a:srgbClr val="CCCCFF"/>
                </a:solidFill>
                <a:latin typeface="Calibri" pitchFamily="34" charset="0"/>
                <a:ea typeface="SimSun" pitchFamily="2" charset="-122"/>
                <a:hlinkClick r:id="rId3"/>
              </a:rPr>
              <a:t>?id=803</a:t>
            </a:r>
          </a:p>
        </p:txBody>
      </p:sp>
      <p:pic>
        <p:nvPicPr>
          <p:cNvPr id="100" name="Picture 2"/>
          <p:cNvPicPr>
            <a:picLocks noChangeAspect="1" noChangeArrowheads="1"/>
          </p:cNvPicPr>
          <p:nvPr/>
        </p:nvPicPr>
        <p:blipFill>
          <a:blip r:embed="rId4" cstate="print"/>
          <a:srcRect t="33278"/>
          <a:stretch>
            <a:fillRect/>
          </a:stretch>
        </p:blipFill>
        <p:spPr bwMode="auto">
          <a:xfrm>
            <a:off x="8813503" y="2786058"/>
            <a:ext cx="2551468" cy="3643338"/>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Espaço Reservado para Número de Slide 1">
            <a:extLst>
              <a:ext uri="{FF2B5EF4-FFF2-40B4-BE49-F238E27FC236}">
                <a16:creationId xmlns:a16="http://schemas.microsoft.com/office/drawing/2014/main" id="{FF8126BD-CDDA-4D07-B63E-07266B0804CF}"/>
              </a:ext>
            </a:extLst>
          </p:cNvPr>
          <p:cNvSpPr>
            <a:spLocks noGrp="1" noChangeArrowheads="1"/>
          </p:cNvSpPr>
          <p:nvPr>
            <p:ph type="sldNum" sz="quarter" idx="4294967295"/>
          </p:nvPr>
        </p:nvSpPr>
        <p:spPr bwMode="auto">
          <a:xfrm>
            <a:off x="11382412" y="6357958"/>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C5EE5A4-ECF1-4E2C-A788-736FAFC13BCA}" type="slidenum">
              <a:rPr lang="pt-BR" altLang="pt-BR">
                <a:solidFill>
                  <a:srgbClr val="898989"/>
                </a:solidFill>
                <a:latin typeface="Calibri" panose="020F0502020204030204" pitchFamily="34" charset="0"/>
              </a:rPr>
              <a:pPr/>
              <a:t>11</a:t>
            </a:fld>
            <a:endParaRPr lang="pt-BR" altLang="pt-BR" dirty="0">
              <a:solidFill>
                <a:srgbClr val="898989"/>
              </a:solidFill>
              <a:latin typeface="Calibri" panose="020F0502020204030204" pitchFamily="34" charset="0"/>
            </a:endParaRPr>
          </a:p>
        </p:txBody>
      </p:sp>
      <p:sp>
        <p:nvSpPr>
          <p:cNvPr id="29700" name="Título 2">
            <a:extLst>
              <a:ext uri="{FF2B5EF4-FFF2-40B4-BE49-F238E27FC236}">
                <a16:creationId xmlns:a16="http://schemas.microsoft.com/office/drawing/2014/main" id="{305EBE7D-17B3-4700-B8B0-C7D2393E96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dirty="0">
                <a:solidFill>
                  <a:schemeClr val="tx1"/>
                </a:solidFill>
                <a:cs typeface="Arial" panose="020B0604020202020204" pitchFamily="34" charset="0"/>
              </a:rPr>
              <a:t>1.0. Formas de Representação</a:t>
            </a:r>
          </a:p>
        </p:txBody>
      </p:sp>
      <p:sp>
        <p:nvSpPr>
          <p:cNvPr id="29701" name="Text Box 3">
            <a:extLst>
              <a:ext uri="{FF2B5EF4-FFF2-40B4-BE49-F238E27FC236}">
                <a16:creationId xmlns:a16="http://schemas.microsoft.com/office/drawing/2014/main" id="{169A1C3D-3328-40AD-8580-9320874FE9DA}"/>
              </a:ext>
            </a:extLst>
          </p:cNvPr>
          <p:cNvSpPr txBox="1">
            <a:spLocks noChangeArrowheads="1"/>
          </p:cNvSpPr>
          <p:nvPr/>
        </p:nvSpPr>
        <p:spPr bwMode="auto">
          <a:xfrm>
            <a:off x="1095340" y="1714488"/>
            <a:ext cx="10469599" cy="428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2400" b="1" dirty="0">
                <a:latin typeface="Roboto Condensed" panose="02000000000000000000" pitchFamily="2" charset="0"/>
                <a:ea typeface="Roboto Condensed" panose="02000000000000000000" pitchFamily="2" charset="0"/>
                <a:cs typeface="Arial Unicode MS" panose="020B0604020202020204" pitchFamily="34" charset="-128"/>
              </a:rPr>
              <a:t>- Curvas de Nível</a:t>
            </a:r>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ndParaRPr>
          </a:p>
          <a:p>
            <a:pPr algn="just" eaLnBrk="1" hangingPunct="1"/>
            <a:endParaRPr lang="pt-BR" altLang="pt-BR" sz="2400" dirty="0">
              <a:latin typeface="Roboto Condensed" panose="02000000000000000000" pitchFamily="2" charset="0"/>
            </a:endParaRPr>
          </a:p>
        </p:txBody>
      </p:sp>
      <p:pic>
        <p:nvPicPr>
          <p:cNvPr id="10" name="Picture 2"/>
          <p:cNvPicPr>
            <a:picLocks noChangeAspect="1" noChangeArrowheads="1"/>
          </p:cNvPicPr>
          <p:nvPr/>
        </p:nvPicPr>
        <p:blipFill>
          <a:blip r:embed="rId3" cstate="print"/>
          <a:srcRect/>
          <a:stretch>
            <a:fillRect/>
          </a:stretch>
        </p:blipFill>
        <p:spPr bwMode="auto">
          <a:xfrm>
            <a:off x="3738546" y="3786190"/>
            <a:ext cx="5398102" cy="2928958"/>
          </a:xfrm>
          <a:prstGeom prst="rect">
            <a:avLst/>
          </a:prstGeom>
          <a:noFill/>
          <a:ln w="9525">
            <a:noFill/>
            <a:miter lim="800000"/>
            <a:headEnd/>
            <a:tailEnd/>
          </a:ln>
        </p:spPr>
      </p:pic>
      <p:sp>
        <p:nvSpPr>
          <p:cNvPr id="13" name="Rectangle 14"/>
          <p:cNvSpPr>
            <a:spLocks noChangeArrowheads="1"/>
          </p:cNvSpPr>
          <p:nvPr/>
        </p:nvSpPr>
        <p:spPr bwMode="auto">
          <a:xfrm>
            <a:off x="1238216" y="2143116"/>
            <a:ext cx="9675813" cy="2046714"/>
          </a:xfrm>
          <a:prstGeom prst="rect">
            <a:avLst/>
          </a:prstGeom>
          <a:noFill/>
          <a:ln w="9525">
            <a:noFill/>
            <a:miter lim="800000"/>
            <a:headEnd/>
            <a:tailEnd/>
          </a:ln>
        </p:spPr>
        <p:txBody>
          <a:bodyPr>
            <a:spAutoFit/>
          </a:bodyPr>
          <a:lstStyle/>
          <a:p>
            <a:pPr marL="742950" lvl="1" indent="-742950">
              <a:lnSpc>
                <a:spcPct val="150000"/>
              </a:lnSpc>
              <a:buClr>
                <a:schemeClr val="bg2"/>
              </a:buClr>
              <a:buSzPct val="90000"/>
            </a:pPr>
            <a:r>
              <a:rPr lang="pt-BR" sz="1900" dirty="0">
                <a:solidFill>
                  <a:schemeClr val="tx1"/>
                </a:solidFill>
                <a:latin typeface="Roboto Condensed" pitchFamily="2" charset="0"/>
                <a:ea typeface="Roboto Condensed" pitchFamily="2" charset="0"/>
              </a:rPr>
              <a:t>Segundo o seu traçado, as curvas de nível são classificadas em:</a:t>
            </a:r>
          </a:p>
          <a:p>
            <a:pPr marL="542925" lvl="1" indent="-276225">
              <a:lnSpc>
                <a:spcPts val="2800"/>
              </a:lnSpc>
              <a:buClr>
                <a:schemeClr val="bg2"/>
              </a:buClr>
              <a:buSzPct val="90000"/>
              <a:buFont typeface="Arial" pitchFamily="34" charset="0"/>
              <a:buChar char="•"/>
            </a:pPr>
            <a:r>
              <a:rPr lang="pt-BR" sz="1800" dirty="0">
                <a:solidFill>
                  <a:schemeClr val="tx1"/>
                </a:solidFill>
                <a:latin typeface="Roboto Condensed" pitchFamily="2" charset="0"/>
                <a:ea typeface="Roboto Condensed" pitchFamily="2" charset="0"/>
              </a:rPr>
              <a:t>mestras: representadas por traços mais espessos e são todas cotadas</a:t>
            </a:r>
          </a:p>
          <a:p>
            <a:pPr marL="542925" lvl="1" indent="-276225">
              <a:lnSpc>
                <a:spcPts val="2800"/>
              </a:lnSpc>
              <a:buClr>
                <a:schemeClr val="bg2"/>
              </a:buClr>
              <a:buSzPct val="90000"/>
              <a:buFont typeface="Arial" pitchFamily="34" charset="0"/>
              <a:buChar char="•"/>
            </a:pPr>
            <a:r>
              <a:rPr lang="pt-BR" sz="1800" dirty="0">
                <a:solidFill>
                  <a:schemeClr val="tx1"/>
                </a:solidFill>
                <a:latin typeface="Roboto Condensed" pitchFamily="2" charset="0"/>
                <a:ea typeface="Roboto Condensed" pitchFamily="2" charset="0"/>
              </a:rPr>
              <a:t>intermediárias: representadas por traços finos</a:t>
            </a:r>
          </a:p>
          <a:p>
            <a:pPr marL="542925" lvl="1" indent="-276225">
              <a:lnSpc>
                <a:spcPts val="2800"/>
              </a:lnSpc>
              <a:buClr>
                <a:schemeClr val="bg2"/>
              </a:buClr>
              <a:buSzPct val="90000"/>
              <a:buFont typeface="Arial" pitchFamily="34" charset="0"/>
              <a:buChar char="•"/>
            </a:pPr>
            <a:r>
              <a:rPr lang="pt-BR" sz="1800" dirty="0">
                <a:solidFill>
                  <a:schemeClr val="tx1"/>
                </a:solidFill>
                <a:latin typeface="Roboto Condensed" pitchFamily="2" charset="0"/>
                <a:ea typeface="Roboto Condensed" pitchFamily="2" charset="0"/>
              </a:rPr>
              <a:t>meia-eqüidistância: utilizadas na </a:t>
            </a:r>
            <a:r>
              <a:rPr lang="pt-BR" sz="1800" dirty="0" err="1">
                <a:solidFill>
                  <a:schemeClr val="tx1"/>
                </a:solidFill>
                <a:latin typeface="Roboto Condensed" pitchFamily="2" charset="0"/>
                <a:ea typeface="Roboto Condensed" pitchFamily="2" charset="0"/>
              </a:rPr>
              <a:t>densificação</a:t>
            </a:r>
            <a:r>
              <a:rPr lang="pt-BR" sz="1800" dirty="0">
                <a:solidFill>
                  <a:schemeClr val="tx1"/>
                </a:solidFill>
                <a:latin typeface="Roboto Condensed" pitchFamily="2" charset="0"/>
                <a:ea typeface="Roboto Condensed" pitchFamily="2" charset="0"/>
              </a:rPr>
              <a:t> de terrenos muito planos</a:t>
            </a:r>
          </a:p>
          <a:p>
            <a:pPr marL="542925" lvl="1" indent="-276225">
              <a:lnSpc>
                <a:spcPct val="150000"/>
              </a:lnSpc>
              <a:buClr>
                <a:schemeClr val="bg2"/>
              </a:buClr>
              <a:buSzPct val="90000"/>
              <a:buFont typeface="Arial" pitchFamily="34" charset="0"/>
              <a:buChar char="•"/>
            </a:pPr>
            <a:endParaRPr lang="pt-BR" sz="1900" dirty="0">
              <a:solidFill>
                <a:schemeClr val="tx1"/>
              </a:solidFill>
              <a:latin typeface="Roboto Condensed" pitchFamily="2" charset="0"/>
              <a:ea typeface="Roboto Condensed" pitchFamily="2" charset="0"/>
            </a:endParaRPr>
          </a:p>
        </p:txBody>
      </p:sp>
      <p:sp>
        <p:nvSpPr>
          <p:cNvPr id="14" name="Rectangle 11"/>
          <p:cNvSpPr>
            <a:spLocks noChangeArrowheads="1"/>
          </p:cNvSpPr>
          <p:nvPr/>
        </p:nvSpPr>
        <p:spPr bwMode="auto">
          <a:xfrm>
            <a:off x="6024562" y="5643578"/>
            <a:ext cx="460382" cy="230832"/>
          </a:xfrm>
          <a:prstGeom prst="rect">
            <a:avLst/>
          </a:prstGeom>
          <a:noFill/>
          <a:ln w="9525">
            <a:noFill/>
            <a:miter lim="800000"/>
            <a:headEnd/>
            <a:tailEnd/>
          </a:ln>
        </p:spPr>
        <p:txBody>
          <a:bodyPr wrap="none">
            <a:spAutoFit/>
          </a:bodyPr>
          <a:lstStyle/>
          <a:p>
            <a:r>
              <a:rPr lang="pt-BR" sz="1200" baseline="-25000" dirty="0">
                <a:solidFill>
                  <a:schemeClr val="tx1"/>
                </a:solidFill>
              </a:rPr>
              <a:t>x</a:t>
            </a:r>
            <a:r>
              <a:rPr lang="pt-BR" sz="900" dirty="0">
                <a:solidFill>
                  <a:schemeClr val="tx1"/>
                </a:solidFill>
              </a:rPr>
              <a:t> 106</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Espaço Reservado para Número de Slide 1">
            <a:extLst>
              <a:ext uri="{FF2B5EF4-FFF2-40B4-BE49-F238E27FC236}">
                <a16:creationId xmlns:a16="http://schemas.microsoft.com/office/drawing/2014/main" id="{FF8126BD-CDDA-4D07-B63E-07266B0804CF}"/>
              </a:ext>
            </a:extLst>
          </p:cNvPr>
          <p:cNvSpPr>
            <a:spLocks noGrp="1" noChangeArrowheads="1"/>
          </p:cNvSpPr>
          <p:nvPr>
            <p:ph type="sldNum" sz="quarter" idx="4294967295"/>
          </p:nvPr>
        </p:nvSpPr>
        <p:spPr bwMode="auto">
          <a:xfrm>
            <a:off x="11382412" y="6357958"/>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C5EE5A4-ECF1-4E2C-A788-736FAFC13BCA}" type="slidenum">
              <a:rPr lang="pt-BR" altLang="pt-BR">
                <a:solidFill>
                  <a:srgbClr val="898989"/>
                </a:solidFill>
                <a:latin typeface="Calibri" panose="020F0502020204030204" pitchFamily="34" charset="0"/>
              </a:rPr>
              <a:pPr/>
              <a:t>12</a:t>
            </a:fld>
            <a:endParaRPr lang="pt-BR" altLang="pt-BR" dirty="0">
              <a:solidFill>
                <a:srgbClr val="898989"/>
              </a:solidFill>
              <a:latin typeface="Calibri" panose="020F0502020204030204" pitchFamily="34" charset="0"/>
            </a:endParaRPr>
          </a:p>
        </p:txBody>
      </p:sp>
      <p:sp>
        <p:nvSpPr>
          <p:cNvPr id="29700" name="Título 2">
            <a:extLst>
              <a:ext uri="{FF2B5EF4-FFF2-40B4-BE49-F238E27FC236}">
                <a16:creationId xmlns:a16="http://schemas.microsoft.com/office/drawing/2014/main" id="{305EBE7D-17B3-4700-B8B0-C7D2393E96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dirty="0">
                <a:solidFill>
                  <a:schemeClr val="tx1"/>
                </a:solidFill>
                <a:cs typeface="Arial" panose="020B0604020202020204" pitchFamily="34" charset="0"/>
              </a:rPr>
              <a:t>1.0. Formas de Representação</a:t>
            </a:r>
          </a:p>
        </p:txBody>
      </p:sp>
      <p:sp>
        <p:nvSpPr>
          <p:cNvPr id="29701" name="Text Box 3">
            <a:extLst>
              <a:ext uri="{FF2B5EF4-FFF2-40B4-BE49-F238E27FC236}">
                <a16:creationId xmlns:a16="http://schemas.microsoft.com/office/drawing/2014/main" id="{169A1C3D-3328-40AD-8580-9320874FE9DA}"/>
              </a:ext>
            </a:extLst>
          </p:cNvPr>
          <p:cNvSpPr txBox="1">
            <a:spLocks noChangeArrowheads="1"/>
          </p:cNvSpPr>
          <p:nvPr/>
        </p:nvSpPr>
        <p:spPr bwMode="auto">
          <a:xfrm>
            <a:off x="1095340" y="1785926"/>
            <a:ext cx="10469599" cy="428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2400" b="1" dirty="0">
                <a:latin typeface="Roboto Condensed" panose="02000000000000000000" pitchFamily="2" charset="0"/>
                <a:ea typeface="Roboto Condensed" panose="02000000000000000000" pitchFamily="2" charset="0"/>
                <a:cs typeface="Arial Unicode MS" panose="020B0604020202020204" pitchFamily="34" charset="-128"/>
              </a:rPr>
              <a:t>- Curvas de Nível</a:t>
            </a:r>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ndParaRPr>
          </a:p>
          <a:p>
            <a:pPr algn="just" eaLnBrk="1" hangingPunct="1"/>
            <a:endParaRPr lang="pt-BR" altLang="pt-BR" sz="2400" dirty="0">
              <a:latin typeface="Roboto Condensed" panose="02000000000000000000" pitchFamily="2" charset="0"/>
            </a:endParaRPr>
          </a:p>
        </p:txBody>
      </p:sp>
      <p:sp>
        <p:nvSpPr>
          <p:cNvPr id="8" name="Retângulo 4"/>
          <p:cNvSpPr>
            <a:spLocks noChangeArrowheads="1"/>
          </p:cNvSpPr>
          <p:nvPr/>
        </p:nvSpPr>
        <p:spPr bwMode="auto">
          <a:xfrm>
            <a:off x="1238216" y="2357430"/>
            <a:ext cx="9929882" cy="1200329"/>
          </a:xfrm>
          <a:prstGeom prst="rect">
            <a:avLst/>
          </a:prstGeom>
          <a:noFill/>
          <a:ln w="9525">
            <a:noFill/>
            <a:miter lim="800000"/>
            <a:headEnd/>
            <a:tailEnd/>
          </a:ln>
        </p:spPr>
        <p:txBody>
          <a:bodyPr wrap="square">
            <a:spAutoFit/>
          </a:bodyPr>
          <a:lstStyle/>
          <a:p>
            <a:pPr marL="0" lvl="1">
              <a:lnSpc>
                <a:spcPct val="110000"/>
              </a:lnSpc>
              <a:spcAft>
                <a:spcPct val="80000"/>
              </a:spcAft>
              <a:buClr>
                <a:schemeClr val="bg1"/>
              </a:buClr>
              <a:buSzPct val="80000"/>
            </a:pPr>
            <a:r>
              <a:rPr lang="pt-BR" sz="1800" dirty="0">
                <a:solidFill>
                  <a:schemeClr val="tx1"/>
                </a:solidFill>
                <a:latin typeface="Roboto Condensed" pitchFamily="2" charset="0"/>
                <a:ea typeface="Roboto Condensed" pitchFamily="2" charset="0"/>
              </a:rPr>
              <a:t>As curvas de nível devem trazer identificadas o valor de sua altura para que possamos efetuar a leitura da </a:t>
            </a:r>
            <a:r>
              <a:rPr lang="pt-BR" sz="1800" dirty="0" err="1">
                <a:solidFill>
                  <a:schemeClr val="tx1"/>
                </a:solidFill>
                <a:latin typeface="Roboto Condensed" pitchFamily="2" charset="0"/>
                <a:ea typeface="Roboto Condensed" pitchFamily="2" charset="0"/>
              </a:rPr>
              <a:t>altimetria</a:t>
            </a:r>
            <a:r>
              <a:rPr lang="pt-BR" sz="1800" dirty="0">
                <a:solidFill>
                  <a:schemeClr val="tx1"/>
                </a:solidFill>
                <a:latin typeface="Roboto Condensed" pitchFamily="2" charset="0"/>
                <a:ea typeface="Roboto Condensed" pitchFamily="2" charset="0"/>
              </a:rPr>
              <a:t> do terreno. </a:t>
            </a:r>
          </a:p>
          <a:p>
            <a:pPr marL="446088" lvl="1" indent="-446088">
              <a:buClr>
                <a:schemeClr val="bg1"/>
              </a:buClr>
              <a:buSzPct val="80000"/>
            </a:pPr>
            <a:r>
              <a:rPr lang="pt-BR" sz="1800" dirty="0">
                <a:solidFill>
                  <a:schemeClr val="tx1"/>
                </a:solidFill>
                <a:latin typeface="Roboto Condensed" pitchFamily="2" charset="0"/>
                <a:ea typeface="Roboto Condensed" pitchFamily="2" charset="0"/>
              </a:rPr>
              <a:t>Esta informação é fundamental para a interpretação da representação do relevo.</a:t>
            </a:r>
          </a:p>
        </p:txBody>
      </p:sp>
      <p:pic>
        <p:nvPicPr>
          <p:cNvPr id="9" name="Picture 8"/>
          <p:cNvPicPr>
            <a:picLocks noChangeAspect="1" noChangeArrowheads="1"/>
          </p:cNvPicPr>
          <p:nvPr/>
        </p:nvPicPr>
        <p:blipFill>
          <a:blip r:embed="rId3" cstate="print"/>
          <a:srcRect/>
          <a:stretch>
            <a:fillRect/>
          </a:stretch>
        </p:blipFill>
        <p:spPr bwMode="auto">
          <a:xfrm>
            <a:off x="3881422" y="3714752"/>
            <a:ext cx="4278407" cy="2886068"/>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Espaço Reservado para Número de Slide 1">
            <a:extLst>
              <a:ext uri="{FF2B5EF4-FFF2-40B4-BE49-F238E27FC236}">
                <a16:creationId xmlns:a16="http://schemas.microsoft.com/office/drawing/2014/main" id="{FF8126BD-CDDA-4D07-B63E-07266B0804CF}"/>
              </a:ext>
            </a:extLst>
          </p:cNvPr>
          <p:cNvSpPr>
            <a:spLocks noGrp="1" noChangeArrowheads="1"/>
          </p:cNvSpPr>
          <p:nvPr>
            <p:ph type="sldNum" sz="quarter" idx="4294967295"/>
          </p:nvPr>
        </p:nvSpPr>
        <p:spPr bwMode="auto">
          <a:xfrm>
            <a:off x="11382412" y="6357958"/>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C5EE5A4-ECF1-4E2C-A788-736FAFC13BCA}" type="slidenum">
              <a:rPr lang="pt-BR" altLang="pt-BR">
                <a:solidFill>
                  <a:srgbClr val="898989"/>
                </a:solidFill>
                <a:latin typeface="Calibri" panose="020F0502020204030204" pitchFamily="34" charset="0"/>
              </a:rPr>
              <a:pPr/>
              <a:t>13</a:t>
            </a:fld>
            <a:endParaRPr lang="pt-BR" altLang="pt-BR" dirty="0">
              <a:solidFill>
                <a:srgbClr val="898989"/>
              </a:solidFill>
              <a:latin typeface="Calibri" panose="020F0502020204030204" pitchFamily="34" charset="0"/>
            </a:endParaRPr>
          </a:p>
        </p:txBody>
      </p:sp>
      <p:sp>
        <p:nvSpPr>
          <p:cNvPr id="29700" name="Título 2">
            <a:extLst>
              <a:ext uri="{FF2B5EF4-FFF2-40B4-BE49-F238E27FC236}">
                <a16:creationId xmlns:a16="http://schemas.microsoft.com/office/drawing/2014/main" id="{305EBE7D-17B3-4700-B8B0-C7D2393E96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dirty="0">
                <a:solidFill>
                  <a:schemeClr val="tx1"/>
                </a:solidFill>
                <a:cs typeface="Arial" panose="020B0604020202020204" pitchFamily="34" charset="0"/>
              </a:rPr>
              <a:t>1.0. Formas de Representação</a:t>
            </a:r>
          </a:p>
        </p:txBody>
      </p:sp>
      <p:sp>
        <p:nvSpPr>
          <p:cNvPr id="7" name="Retângulo 4"/>
          <p:cNvSpPr>
            <a:spLocks noChangeArrowheads="1"/>
          </p:cNvSpPr>
          <p:nvPr/>
        </p:nvSpPr>
        <p:spPr bwMode="auto">
          <a:xfrm>
            <a:off x="1095340" y="1785926"/>
            <a:ext cx="9001125" cy="400110"/>
          </a:xfrm>
          <a:prstGeom prst="rect">
            <a:avLst/>
          </a:prstGeom>
          <a:noFill/>
          <a:ln w="9525">
            <a:noFill/>
            <a:miter lim="800000"/>
            <a:headEnd/>
            <a:tailEnd/>
          </a:ln>
        </p:spPr>
        <p:txBody>
          <a:bodyPr>
            <a:spAutoFit/>
          </a:bodyPr>
          <a:lstStyle/>
          <a:p>
            <a:r>
              <a:rPr lang="pt-BR" sz="2000" dirty="0">
                <a:solidFill>
                  <a:schemeClr val="tx1"/>
                </a:solidFill>
                <a:latin typeface="Roboto Condensed" pitchFamily="2" charset="0"/>
                <a:ea typeface="Roboto Condensed" pitchFamily="2" charset="0"/>
              </a:rPr>
              <a:t>Por exemplo:</a:t>
            </a:r>
          </a:p>
        </p:txBody>
      </p:sp>
      <p:pic>
        <p:nvPicPr>
          <p:cNvPr id="10" name="Picture 3"/>
          <p:cNvPicPr>
            <a:picLocks noChangeAspect="1" noChangeArrowheads="1"/>
          </p:cNvPicPr>
          <p:nvPr/>
        </p:nvPicPr>
        <p:blipFill>
          <a:blip r:embed="rId3" cstate="print"/>
          <a:srcRect/>
          <a:stretch>
            <a:fillRect/>
          </a:stretch>
        </p:blipFill>
        <p:spPr bwMode="auto">
          <a:xfrm>
            <a:off x="7616866" y="2285992"/>
            <a:ext cx="4337050" cy="3773487"/>
          </a:xfrm>
          <a:prstGeom prst="rect">
            <a:avLst/>
          </a:prstGeom>
          <a:noFill/>
          <a:ln w="9525">
            <a:noFill/>
            <a:miter lim="800000"/>
            <a:headEnd/>
            <a:tailEnd/>
          </a:ln>
        </p:spPr>
      </p:pic>
      <p:grpSp>
        <p:nvGrpSpPr>
          <p:cNvPr id="11" name="Group 7"/>
          <p:cNvGrpSpPr>
            <a:grpSpLocks/>
          </p:cNvGrpSpPr>
          <p:nvPr/>
        </p:nvGrpSpPr>
        <p:grpSpPr bwMode="auto">
          <a:xfrm>
            <a:off x="2452662" y="2857496"/>
            <a:ext cx="3313112" cy="965200"/>
            <a:chOff x="3321" y="2411"/>
            <a:chExt cx="5040" cy="1860"/>
          </a:xfrm>
        </p:grpSpPr>
        <p:sp>
          <p:nvSpPr>
            <p:cNvPr id="12" name="Freeform 8"/>
            <p:cNvSpPr>
              <a:spLocks/>
            </p:cNvSpPr>
            <p:nvPr/>
          </p:nvSpPr>
          <p:spPr bwMode="auto">
            <a:xfrm>
              <a:off x="3321" y="2411"/>
              <a:ext cx="4500" cy="1860"/>
            </a:xfrm>
            <a:custGeom>
              <a:avLst/>
              <a:gdLst>
                <a:gd name="T0" fmla="*/ 1913 w 3780"/>
                <a:gd name="T1" fmla="*/ 82 h 1950"/>
                <a:gd name="T2" fmla="*/ 382 w 3780"/>
                <a:gd name="T3" fmla="*/ 246 h 1950"/>
                <a:gd name="T4" fmla="*/ 382 w 3780"/>
                <a:gd name="T5" fmla="*/ 1556 h 1950"/>
                <a:gd name="T6" fmla="*/ 2679 w 3780"/>
                <a:gd name="T7" fmla="*/ 1556 h 1950"/>
                <a:gd name="T8" fmla="*/ 5230 w 3780"/>
                <a:gd name="T9" fmla="*/ 900 h 1950"/>
                <a:gd name="T10" fmla="*/ 3444 w 3780"/>
                <a:gd name="T11" fmla="*/ 246 h 1950"/>
                <a:gd name="T12" fmla="*/ 1913 w 3780"/>
                <a:gd name="T13" fmla="*/ 82 h 1950"/>
                <a:gd name="T14" fmla="*/ 0 60000 65536"/>
                <a:gd name="T15" fmla="*/ 0 60000 65536"/>
                <a:gd name="T16" fmla="*/ 0 60000 65536"/>
                <a:gd name="T17" fmla="*/ 0 60000 65536"/>
                <a:gd name="T18" fmla="*/ 0 60000 65536"/>
                <a:gd name="T19" fmla="*/ 0 60000 65536"/>
                <a:gd name="T20" fmla="*/ 0 60000 65536"/>
                <a:gd name="T21" fmla="*/ 0 w 3780"/>
                <a:gd name="T22" fmla="*/ 0 h 1950"/>
                <a:gd name="T23" fmla="*/ 3780 w 3780"/>
                <a:gd name="T24" fmla="*/ 1950 h 19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80" h="1950">
                  <a:moveTo>
                    <a:pt x="1350" y="90"/>
                  </a:moveTo>
                  <a:cubicBezTo>
                    <a:pt x="990" y="90"/>
                    <a:pt x="450" y="0"/>
                    <a:pt x="270" y="270"/>
                  </a:cubicBezTo>
                  <a:cubicBezTo>
                    <a:pt x="90" y="540"/>
                    <a:pt x="0" y="1470"/>
                    <a:pt x="270" y="1710"/>
                  </a:cubicBezTo>
                  <a:cubicBezTo>
                    <a:pt x="540" y="1950"/>
                    <a:pt x="1320" y="1830"/>
                    <a:pt x="1890" y="1710"/>
                  </a:cubicBezTo>
                  <a:cubicBezTo>
                    <a:pt x="2460" y="1590"/>
                    <a:pt x="3600" y="1230"/>
                    <a:pt x="3690" y="990"/>
                  </a:cubicBezTo>
                  <a:cubicBezTo>
                    <a:pt x="3780" y="750"/>
                    <a:pt x="2820" y="420"/>
                    <a:pt x="2430" y="270"/>
                  </a:cubicBezTo>
                  <a:cubicBezTo>
                    <a:pt x="2040" y="120"/>
                    <a:pt x="1710" y="90"/>
                    <a:pt x="1350" y="90"/>
                  </a:cubicBezTo>
                  <a:close/>
                </a:path>
              </a:pathLst>
            </a:custGeom>
            <a:solidFill>
              <a:srgbClr val="FFFFFF"/>
            </a:solidFill>
            <a:ln w="19050">
              <a:solidFill>
                <a:srgbClr val="000000"/>
              </a:solidFill>
              <a:round/>
              <a:headEnd/>
              <a:tailEnd/>
            </a:ln>
          </p:spPr>
          <p:txBody>
            <a:bodyPr/>
            <a:lstStyle/>
            <a:p>
              <a:endParaRPr lang="pt-BR">
                <a:solidFill>
                  <a:schemeClr val="tx1"/>
                </a:solidFill>
              </a:endParaRPr>
            </a:p>
          </p:txBody>
        </p:sp>
        <p:sp>
          <p:nvSpPr>
            <p:cNvPr id="13" name="Freeform 9"/>
            <p:cNvSpPr>
              <a:spLocks/>
            </p:cNvSpPr>
            <p:nvPr/>
          </p:nvSpPr>
          <p:spPr bwMode="auto">
            <a:xfrm>
              <a:off x="3681" y="2591"/>
              <a:ext cx="2700" cy="1440"/>
            </a:xfrm>
            <a:custGeom>
              <a:avLst/>
              <a:gdLst>
                <a:gd name="T0" fmla="*/ 560 w 2340"/>
                <a:gd name="T1" fmla="*/ 335 h 1140"/>
                <a:gd name="T2" fmla="*/ 80 w 2340"/>
                <a:gd name="T3" fmla="*/ 909 h 1140"/>
                <a:gd name="T4" fmla="*/ 1038 w 2340"/>
                <a:gd name="T5" fmla="*/ 1771 h 1140"/>
                <a:gd name="T6" fmla="*/ 2716 w 2340"/>
                <a:gd name="T7" fmla="*/ 1196 h 1140"/>
                <a:gd name="T8" fmla="*/ 2956 w 2340"/>
                <a:gd name="T9" fmla="*/ 623 h 1140"/>
                <a:gd name="T10" fmla="*/ 1757 w 2340"/>
                <a:gd name="T11" fmla="*/ 48 h 1140"/>
                <a:gd name="T12" fmla="*/ 560 w 2340"/>
                <a:gd name="T13" fmla="*/ 335 h 1140"/>
                <a:gd name="T14" fmla="*/ 0 60000 65536"/>
                <a:gd name="T15" fmla="*/ 0 60000 65536"/>
                <a:gd name="T16" fmla="*/ 0 60000 65536"/>
                <a:gd name="T17" fmla="*/ 0 60000 65536"/>
                <a:gd name="T18" fmla="*/ 0 60000 65536"/>
                <a:gd name="T19" fmla="*/ 0 60000 65536"/>
                <a:gd name="T20" fmla="*/ 0 60000 65536"/>
                <a:gd name="T21" fmla="*/ 0 w 2340"/>
                <a:gd name="T22" fmla="*/ 0 h 1140"/>
                <a:gd name="T23" fmla="*/ 2340 w 2340"/>
                <a:gd name="T24" fmla="*/ 1140 h 1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40" h="1140">
                  <a:moveTo>
                    <a:pt x="420" y="210"/>
                  </a:moveTo>
                  <a:cubicBezTo>
                    <a:pt x="210" y="300"/>
                    <a:pt x="0" y="420"/>
                    <a:pt x="60" y="570"/>
                  </a:cubicBezTo>
                  <a:cubicBezTo>
                    <a:pt x="120" y="720"/>
                    <a:pt x="450" y="1080"/>
                    <a:pt x="780" y="1110"/>
                  </a:cubicBezTo>
                  <a:cubicBezTo>
                    <a:pt x="1110" y="1140"/>
                    <a:pt x="1800" y="870"/>
                    <a:pt x="2040" y="750"/>
                  </a:cubicBezTo>
                  <a:cubicBezTo>
                    <a:pt x="2280" y="630"/>
                    <a:pt x="2340" y="510"/>
                    <a:pt x="2220" y="390"/>
                  </a:cubicBezTo>
                  <a:cubicBezTo>
                    <a:pt x="2100" y="270"/>
                    <a:pt x="1620" y="60"/>
                    <a:pt x="1320" y="30"/>
                  </a:cubicBezTo>
                  <a:cubicBezTo>
                    <a:pt x="1020" y="0"/>
                    <a:pt x="630" y="120"/>
                    <a:pt x="420" y="210"/>
                  </a:cubicBezTo>
                  <a:close/>
                </a:path>
              </a:pathLst>
            </a:custGeom>
            <a:solidFill>
              <a:srgbClr val="FFFFFF"/>
            </a:solidFill>
            <a:ln w="19050">
              <a:solidFill>
                <a:srgbClr val="000000"/>
              </a:solidFill>
              <a:round/>
              <a:headEnd/>
              <a:tailEnd/>
            </a:ln>
          </p:spPr>
          <p:txBody>
            <a:bodyPr/>
            <a:lstStyle/>
            <a:p>
              <a:endParaRPr lang="pt-BR">
                <a:solidFill>
                  <a:schemeClr val="tx1"/>
                </a:solidFill>
              </a:endParaRPr>
            </a:p>
          </p:txBody>
        </p:sp>
        <p:sp>
          <p:nvSpPr>
            <p:cNvPr id="14" name="Freeform 10"/>
            <p:cNvSpPr>
              <a:spLocks/>
            </p:cNvSpPr>
            <p:nvPr/>
          </p:nvSpPr>
          <p:spPr bwMode="auto">
            <a:xfrm>
              <a:off x="4131" y="2921"/>
              <a:ext cx="1350" cy="780"/>
            </a:xfrm>
            <a:custGeom>
              <a:avLst/>
              <a:gdLst>
                <a:gd name="T0" fmla="*/ 407 w 1680"/>
                <a:gd name="T1" fmla="*/ 30 h 780"/>
                <a:gd name="T2" fmla="*/ 291 w 1680"/>
                <a:gd name="T3" fmla="*/ 30 h 780"/>
                <a:gd name="T4" fmla="*/ 58 w 1680"/>
                <a:gd name="T5" fmla="*/ 210 h 780"/>
                <a:gd name="T6" fmla="*/ 58 w 1680"/>
                <a:gd name="T7" fmla="*/ 570 h 780"/>
                <a:gd name="T8" fmla="*/ 407 w 1680"/>
                <a:gd name="T9" fmla="*/ 750 h 780"/>
                <a:gd name="T10" fmla="*/ 988 w 1680"/>
                <a:gd name="T11" fmla="*/ 390 h 780"/>
                <a:gd name="T12" fmla="*/ 988 w 1680"/>
                <a:gd name="T13" fmla="*/ 210 h 780"/>
                <a:gd name="T14" fmla="*/ 640 w 1680"/>
                <a:gd name="T15" fmla="*/ 30 h 780"/>
                <a:gd name="T16" fmla="*/ 407 w 1680"/>
                <a:gd name="T17" fmla="*/ 30 h 7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0"/>
                <a:gd name="T28" fmla="*/ 0 h 780"/>
                <a:gd name="T29" fmla="*/ 1680 w 1680"/>
                <a:gd name="T30" fmla="*/ 780 h 7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0" h="780">
                  <a:moveTo>
                    <a:pt x="630" y="30"/>
                  </a:moveTo>
                  <a:cubicBezTo>
                    <a:pt x="540" y="30"/>
                    <a:pt x="540" y="0"/>
                    <a:pt x="450" y="30"/>
                  </a:cubicBezTo>
                  <a:cubicBezTo>
                    <a:pt x="360" y="60"/>
                    <a:pt x="150" y="120"/>
                    <a:pt x="90" y="210"/>
                  </a:cubicBezTo>
                  <a:cubicBezTo>
                    <a:pt x="30" y="300"/>
                    <a:pt x="0" y="480"/>
                    <a:pt x="90" y="570"/>
                  </a:cubicBezTo>
                  <a:cubicBezTo>
                    <a:pt x="180" y="660"/>
                    <a:pt x="390" y="780"/>
                    <a:pt x="630" y="750"/>
                  </a:cubicBezTo>
                  <a:cubicBezTo>
                    <a:pt x="870" y="720"/>
                    <a:pt x="1380" y="480"/>
                    <a:pt x="1530" y="390"/>
                  </a:cubicBezTo>
                  <a:cubicBezTo>
                    <a:pt x="1680" y="300"/>
                    <a:pt x="1620" y="270"/>
                    <a:pt x="1530" y="210"/>
                  </a:cubicBezTo>
                  <a:cubicBezTo>
                    <a:pt x="1440" y="150"/>
                    <a:pt x="1140" y="60"/>
                    <a:pt x="990" y="30"/>
                  </a:cubicBezTo>
                  <a:cubicBezTo>
                    <a:pt x="840" y="0"/>
                    <a:pt x="720" y="30"/>
                    <a:pt x="630" y="30"/>
                  </a:cubicBezTo>
                  <a:close/>
                </a:path>
              </a:pathLst>
            </a:custGeom>
            <a:solidFill>
              <a:srgbClr val="FFFFFF"/>
            </a:solidFill>
            <a:ln w="19050">
              <a:solidFill>
                <a:srgbClr val="000000"/>
              </a:solidFill>
              <a:round/>
              <a:headEnd/>
              <a:tailEnd/>
            </a:ln>
          </p:spPr>
          <p:txBody>
            <a:bodyPr/>
            <a:lstStyle/>
            <a:p>
              <a:endParaRPr lang="pt-BR">
                <a:solidFill>
                  <a:schemeClr val="tx1"/>
                </a:solidFill>
              </a:endParaRPr>
            </a:p>
          </p:txBody>
        </p:sp>
        <p:sp>
          <p:nvSpPr>
            <p:cNvPr id="15" name="Text Box 11"/>
            <p:cNvSpPr txBox="1">
              <a:spLocks noChangeArrowheads="1"/>
            </p:cNvSpPr>
            <p:nvPr/>
          </p:nvSpPr>
          <p:spPr bwMode="auto">
            <a:xfrm>
              <a:off x="5481" y="3131"/>
              <a:ext cx="540" cy="360"/>
            </a:xfrm>
            <a:prstGeom prst="rect">
              <a:avLst/>
            </a:prstGeom>
            <a:solidFill>
              <a:srgbClr val="FFFFFF"/>
            </a:solidFill>
            <a:ln w="9525">
              <a:noFill/>
              <a:miter lim="800000"/>
              <a:headEnd/>
              <a:tailEnd/>
            </a:ln>
          </p:spPr>
          <p:txBody>
            <a:bodyPr/>
            <a:lstStyle/>
            <a:p>
              <a:r>
                <a:rPr lang="pt-BR" sz="900" b="1">
                  <a:solidFill>
                    <a:schemeClr val="tx1"/>
                  </a:solidFill>
                  <a:latin typeface="Arial" pitchFamily="34" charset="0"/>
                  <a:cs typeface="Times New Roman" pitchFamily="18" charset="0"/>
                </a:rPr>
                <a:t>10</a:t>
              </a:r>
              <a:endParaRPr lang="pt-BR" sz="900">
                <a:solidFill>
                  <a:schemeClr val="tx1"/>
                </a:solidFill>
                <a:latin typeface="Arial" pitchFamily="34" charset="0"/>
              </a:endParaRPr>
            </a:p>
          </p:txBody>
        </p:sp>
        <p:sp>
          <p:nvSpPr>
            <p:cNvPr id="16" name="Text Box 12"/>
            <p:cNvSpPr txBox="1">
              <a:spLocks noChangeArrowheads="1"/>
            </p:cNvSpPr>
            <p:nvPr/>
          </p:nvSpPr>
          <p:spPr bwMode="auto">
            <a:xfrm>
              <a:off x="6425" y="3131"/>
              <a:ext cx="540" cy="360"/>
            </a:xfrm>
            <a:prstGeom prst="rect">
              <a:avLst/>
            </a:prstGeom>
            <a:solidFill>
              <a:srgbClr val="FFFFFF"/>
            </a:solidFill>
            <a:ln w="9525">
              <a:noFill/>
              <a:miter lim="800000"/>
              <a:headEnd/>
              <a:tailEnd/>
            </a:ln>
          </p:spPr>
          <p:txBody>
            <a:bodyPr/>
            <a:lstStyle/>
            <a:p>
              <a:r>
                <a:rPr lang="pt-BR" sz="900" b="1">
                  <a:solidFill>
                    <a:schemeClr val="tx1"/>
                  </a:solidFill>
                  <a:latin typeface="Arial" pitchFamily="34" charset="0"/>
                  <a:cs typeface="Times New Roman" pitchFamily="18" charset="0"/>
                </a:rPr>
                <a:t>20</a:t>
              </a:r>
              <a:endParaRPr lang="pt-BR" sz="900">
                <a:solidFill>
                  <a:schemeClr val="tx1"/>
                </a:solidFill>
                <a:latin typeface="Arial" pitchFamily="34" charset="0"/>
              </a:endParaRPr>
            </a:p>
          </p:txBody>
        </p:sp>
        <p:sp>
          <p:nvSpPr>
            <p:cNvPr id="17" name="Text Box 13"/>
            <p:cNvSpPr txBox="1">
              <a:spLocks noChangeArrowheads="1"/>
            </p:cNvSpPr>
            <p:nvPr/>
          </p:nvSpPr>
          <p:spPr bwMode="auto">
            <a:xfrm>
              <a:off x="7821" y="3131"/>
              <a:ext cx="540" cy="360"/>
            </a:xfrm>
            <a:prstGeom prst="rect">
              <a:avLst/>
            </a:prstGeom>
            <a:solidFill>
              <a:srgbClr val="FFFFFF"/>
            </a:solidFill>
            <a:ln w="9525">
              <a:noFill/>
              <a:miter lim="800000"/>
              <a:headEnd/>
              <a:tailEnd/>
            </a:ln>
          </p:spPr>
          <p:txBody>
            <a:bodyPr/>
            <a:lstStyle/>
            <a:p>
              <a:r>
                <a:rPr lang="pt-BR" sz="900" b="1">
                  <a:solidFill>
                    <a:schemeClr val="tx1"/>
                  </a:solidFill>
                  <a:latin typeface="Arial" pitchFamily="34" charset="0"/>
                  <a:cs typeface="Times New Roman" pitchFamily="18" charset="0"/>
                </a:rPr>
                <a:t>30</a:t>
              </a:r>
              <a:endParaRPr lang="pt-BR" sz="900">
                <a:solidFill>
                  <a:schemeClr val="tx1"/>
                </a:solidFill>
                <a:latin typeface="Arial" pitchFamily="34" charset="0"/>
              </a:endParaRPr>
            </a:p>
          </p:txBody>
        </p:sp>
      </p:grpSp>
      <p:sp>
        <p:nvSpPr>
          <p:cNvPr id="18" name="Rectangle 14"/>
          <p:cNvSpPr>
            <a:spLocks noChangeArrowheads="1"/>
          </p:cNvSpPr>
          <p:nvPr/>
        </p:nvSpPr>
        <p:spPr bwMode="auto">
          <a:xfrm>
            <a:off x="1166778" y="2214554"/>
            <a:ext cx="6929486" cy="369332"/>
          </a:xfrm>
          <a:prstGeom prst="rect">
            <a:avLst/>
          </a:prstGeom>
          <a:noFill/>
          <a:ln w="9525">
            <a:noFill/>
            <a:miter lim="800000"/>
            <a:headEnd/>
            <a:tailEnd/>
          </a:ln>
        </p:spPr>
        <p:txBody>
          <a:bodyPr wrap="square" anchor="ctr">
            <a:spAutoFit/>
          </a:bodyPr>
          <a:lstStyle/>
          <a:p>
            <a:pPr marL="177800" indent="-177800">
              <a:buClr>
                <a:srgbClr val="5F5F5F"/>
              </a:buClr>
              <a:buSzPct val="90000"/>
              <a:buFont typeface="Wingdings" pitchFamily="2" charset="2"/>
              <a:buChar char="Ø"/>
            </a:pPr>
            <a:r>
              <a:rPr lang="pt-BR" sz="1800" dirty="0">
                <a:solidFill>
                  <a:schemeClr val="tx1"/>
                </a:solidFill>
                <a:latin typeface="Roboto Condensed" pitchFamily="2" charset="0"/>
                <a:ea typeface="Roboto Condensed" pitchFamily="2" charset="0"/>
                <a:cs typeface="Times New Roman" pitchFamily="18" charset="0"/>
              </a:rPr>
              <a:t>Depressão: as curvas de valor maior envolvem as curvas de valor menor</a:t>
            </a:r>
          </a:p>
        </p:txBody>
      </p:sp>
      <p:grpSp>
        <p:nvGrpSpPr>
          <p:cNvPr id="19" name="Group 15"/>
          <p:cNvGrpSpPr>
            <a:grpSpLocks/>
          </p:cNvGrpSpPr>
          <p:nvPr/>
        </p:nvGrpSpPr>
        <p:grpSpPr bwMode="auto">
          <a:xfrm>
            <a:off x="2309786" y="5143512"/>
            <a:ext cx="3354414" cy="1079500"/>
            <a:chOff x="3141" y="13061"/>
            <a:chExt cx="5040" cy="1860"/>
          </a:xfrm>
        </p:grpSpPr>
        <p:sp>
          <p:nvSpPr>
            <p:cNvPr id="20" name="Freeform 16"/>
            <p:cNvSpPr>
              <a:spLocks/>
            </p:cNvSpPr>
            <p:nvPr/>
          </p:nvSpPr>
          <p:spPr bwMode="auto">
            <a:xfrm>
              <a:off x="3141" y="13061"/>
              <a:ext cx="4500" cy="1860"/>
            </a:xfrm>
            <a:custGeom>
              <a:avLst/>
              <a:gdLst>
                <a:gd name="T0" fmla="*/ 1913 w 3780"/>
                <a:gd name="T1" fmla="*/ 82 h 1950"/>
                <a:gd name="T2" fmla="*/ 382 w 3780"/>
                <a:gd name="T3" fmla="*/ 246 h 1950"/>
                <a:gd name="T4" fmla="*/ 382 w 3780"/>
                <a:gd name="T5" fmla="*/ 1556 h 1950"/>
                <a:gd name="T6" fmla="*/ 2679 w 3780"/>
                <a:gd name="T7" fmla="*/ 1556 h 1950"/>
                <a:gd name="T8" fmla="*/ 5230 w 3780"/>
                <a:gd name="T9" fmla="*/ 900 h 1950"/>
                <a:gd name="T10" fmla="*/ 3444 w 3780"/>
                <a:gd name="T11" fmla="*/ 246 h 1950"/>
                <a:gd name="T12" fmla="*/ 1913 w 3780"/>
                <a:gd name="T13" fmla="*/ 82 h 1950"/>
                <a:gd name="T14" fmla="*/ 0 60000 65536"/>
                <a:gd name="T15" fmla="*/ 0 60000 65536"/>
                <a:gd name="T16" fmla="*/ 0 60000 65536"/>
                <a:gd name="T17" fmla="*/ 0 60000 65536"/>
                <a:gd name="T18" fmla="*/ 0 60000 65536"/>
                <a:gd name="T19" fmla="*/ 0 60000 65536"/>
                <a:gd name="T20" fmla="*/ 0 60000 65536"/>
                <a:gd name="T21" fmla="*/ 0 w 3780"/>
                <a:gd name="T22" fmla="*/ 0 h 1950"/>
                <a:gd name="T23" fmla="*/ 3780 w 3780"/>
                <a:gd name="T24" fmla="*/ 1950 h 19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80" h="1950">
                  <a:moveTo>
                    <a:pt x="1350" y="90"/>
                  </a:moveTo>
                  <a:cubicBezTo>
                    <a:pt x="990" y="90"/>
                    <a:pt x="450" y="0"/>
                    <a:pt x="270" y="270"/>
                  </a:cubicBezTo>
                  <a:cubicBezTo>
                    <a:pt x="90" y="540"/>
                    <a:pt x="0" y="1470"/>
                    <a:pt x="270" y="1710"/>
                  </a:cubicBezTo>
                  <a:cubicBezTo>
                    <a:pt x="540" y="1950"/>
                    <a:pt x="1320" y="1830"/>
                    <a:pt x="1890" y="1710"/>
                  </a:cubicBezTo>
                  <a:cubicBezTo>
                    <a:pt x="2460" y="1590"/>
                    <a:pt x="3600" y="1230"/>
                    <a:pt x="3690" y="990"/>
                  </a:cubicBezTo>
                  <a:cubicBezTo>
                    <a:pt x="3780" y="750"/>
                    <a:pt x="2820" y="420"/>
                    <a:pt x="2430" y="270"/>
                  </a:cubicBezTo>
                  <a:cubicBezTo>
                    <a:pt x="2040" y="120"/>
                    <a:pt x="1710" y="90"/>
                    <a:pt x="1350" y="90"/>
                  </a:cubicBezTo>
                  <a:close/>
                </a:path>
              </a:pathLst>
            </a:custGeom>
            <a:solidFill>
              <a:srgbClr val="FFFFFF"/>
            </a:solidFill>
            <a:ln w="19050">
              <a:solidFill>
                <a:srgbClr val="000000"/>
              </a:solidFill>
              <a:round/>
              <a:headEnd/>
              <a:tailEnd/>
            </a:ln>
          </p:spPr>
          <p:txBody>
            <a:bodyPr/>
            <a:lstStyle/>
            <a:p>
              <a:endParaRPr lang="pt-BR">
                <a:solidFill>
                  <a:schemeClr val="tx1"/>
                </a:solidFill>
              </a:endParaRPr>
            </a:p>
          </p:txBody>
        </p:sp>
        <p:sp>
          <p:nvSpPr>
            <p:cNvPr id="21" name="Freeform 17"/>
            <p:cNvSpPr>
              <a:spLocks/>
            </p:cNvSpPr>
            <p:nvPr/>
          </p:nvSpPr>
          <p:spPr bwMode="auto">
            <a:xfrm>
              <a:off x="3501" y="13241"/>
              <a:ext cx="2700" cy="1440"/>
            </a:xfrm>
            <a:custGeom>
              <a:avLst/>
              <a:gdLst>
                <a:gd name="T0" fmla="*/ 560 w 2340"/>
                <a:gd name="T1" fmla="*/ 335 h 1140"/>
                <a:gd name="T2" fmla="*/ 80 w 2340"/>
                <a:gd name="T3" fmla="*/ 909 h 1140"/>
                <a:gd name="T4" fmla="*/ 1038 w 2340"/>
                <a:gd name="T5" fmla="*/ 1771 h 1140"/>
                <a:gd name="T6" fmla="*/ 2716 w 2340"/>
                <a:gd name="T7" fmla="*/ 1196 h 1140"/>
                <a:gd name="T8" fmla="*/ 2956 w 2340"/>
                <a:gd name="T9" fmla="*/ 623 h 1140"/>
                <a:gd name="T10" fmla="*/ 1757 w 2340"/>
                <a:gd name="T11" fmla="*/ 48 h 1140"/>
                <a:gd name="T12" fmla="*/ 560 w 2340"/>
                <a:gd name="T13" fmla="*/ 335 h 1140"/>
                <a:gd name="T14" fmla="*/ 0 60000 65536"/>
                <a:gd name="T15" fmla="*/ 0 60000 65536"/>
                <a:gd name="T16" fmla="*/ 0 60000 65536"/>
                <a:gd name="T17" fmla="*/ 0 60000 65536"/>
                <a:gd name="T18" fmla="*/ 0 60000 65536"/>
                <a:gd name="T19" fmla="*/ 0 60000 65536"/>
                <a:gd name="T20" fmla="*/ 0 60000 65536"/>
                <a:gd name="T21" fmla="*/ 0 w 2340"/>
                <a:gd name="T22" fmla="*/ 0 h 1140"/>
                <a:gd name="T23" fmla="*/ 2340 w 2340"/>
                <a:gd name="T24" fmla="*/ 1140 h 1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40" h="1140">
                  <a:moveTo>
                    <a:pt x="420" y="210"/>
                  </a:moveTo>
                  <a:cubicBezTo>
                    <a:pt x="210" y="300"/>
                    <a:pt x="0" y="420"/>
                    <a:pt x="60" y="570"/>
                  </a:cubicBezTo>
                  <a:cubicBezTo>
                    <a:pt x="120" y="720"/>
                    <a:pt x="450" y="1080"/>
                    <a:pt x="780" y="1110"/>
                  </a:cubicBezTo>
                  <a:cubicBezTo>
                    <a:pt x="1110" y="1140"/>
                    <a:pt x="1800" y="870"/>
                    <a:pt x="2040" y="750"/>
                  </a:cubicBezTo>
                  <a:cubicBezTo>
                    <a:pt x="2280" y="630"/>
                    <a:pt x="2340" y="510"/>
                    <a:pt x="2220" y="390"/>
                  </a:cubicBezTo>
                  <a:cubicBezTo>
                    <a:pt x="2100" y="270"/>
                    <a:pt x="1620" y="60"/>
                    <a:pt x="1320" y="30"/>
                  </a:cubicBezTo>
                  <a:cubicBezTo>
                    <a:pt x="1020" y="0"/>
                    <a:pt x="630" y="120"/>
                    <a:pt x="420" y="210"/>
                  </a:cubicBezTo>
                  <a:close/>
                </a:path>
              </a:pathLst>
            </a:custGeom>
            <a:solidFill>
              <a:srgbClr val="FFFFFF"/>
            </a:solidFill>
            <a:ln w="19050">
              <a:solidFill>
                <a:srgbClr val="000000"/>
              </a:solidFill>
              <a:round/>
              <a:headEnd/>
              <a:tailEnd/>
            </a:ln>
          </p:spPr>
          <p:txBody>
            <a:bodyPr/>
            <a:lstStyle/>
            <a:p>
              <a:endParaRPr lang="pt-BR">
                <a:solidFill>
                  <a:schemeClr val="tx1"/>
                </a:solidFill>
              </a:endParaRPr>
            </a:p>
          </p:txBody>
        </p:sp>
        <p:sp>
          <p:nvSpPr>
            <p:cNvPr id="22" name="Freeform 18"/>
            <p:cNvSpPr>
              <a:spLocks/>
            </p:cNvSpPr>
            <p:nvPr/>
          </p:nvSpPr>
          <p:spPr bwMode="auto">
            <a:xfrm>
              <a:off x="3951" y="13571"/>
              <a:ext cx="1350" cy="780"/>
            </a:xfrm>
            <a:custGeom>
              <a:avLst/>
              <a:gdLst>
                <a:gd name="T0" fmla="*/ 407 w 1680"/>
                <a:gd name="T1" fmla="*/ 30 h 780"/>
                <a:gd name="T2" fmla="*/ 291 w 1680"/>
                <a:gd name="T3" fmla="*/ 30 h 780"/>
                <a:gd name="T4" fmla="*/ 58 w 1680"/>
                <a:gd name="T5" fmla="*/ 210 h 780"/>
                <a:gd name="T6" fmla="*/ 58 w 1680"/>
                <a:gd name="T7" fmla="*/ 570 h 780"/>
                <a:gd name="T8" fmla="*/ 407 w 1680"/>
                <a:gd name="T9" fmla="*/ 750 h 780"/>
                <a:gd name="T10" fmla="*/ 988 w 1680"/>
                <a:gd name="T11" fmla="*/ 390 h 780"/>
                <a:gd name="T12" fmla="*/ 988 w 1680"/>
                <a:gd name="T13" fmla="*/ 210 h 780"/>
                <a:gd name="T14" fmla="*/ 640 w 1680"/>
                <a:gd name="T15" fmla="*/ 30 h 780"/>
                <a:gd name="T16" fmla="*/ 407 w 1680"/>
                <a:gd name="T17" fmla="*/ 30 h 7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0"/>
                <a:gd name="T28" fmla="*/ 0 h 780"/>
                <a:gd name="T29" fmla="*/ 1680 w 1680"/>
                <a:gd name="T30" fmla="*/ 780 h 7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0" h="780">
                  <a:moveTo>
                    <a:pt x="630" y="30"/>
                  </a:moveTo>
                  <a:cubicBezTo>
                    <a:pt x="540" y="30"/>
                    <a:pt x="540" y="0"/>
                    <a:pt x="450" y="30"/>
                  </a:cubicBezTo>
                  <a:cubicBezTo>
                    <a:pt x="360" y="60"/>
                    <a:pt x="150" y="120"/>
                    <a:pt x="90" y="210"/>
                  </a:cubicBezTo>
                  <a:cubicBezTo>
                    <a:pt x="30" y="300"/>
                    <a:pt x="0" y="480"/>
                    <a:pt x="90" y="570"/>
                  </a:cubicBezTo>
                  <a:cubicBezTo>
                    <a:pt x="180" y="660"/>
                    <a:pt x="390" y="780"/>
                    <a:pt x="630" y="750"/>
                  </a:cubicBezTo>
                  <a:cubicBezTo>
                    <a:pt x="870" y="720"/>
                    <a:pt x="1380" y="480"/>
                    <a:pt x="1530" y="390"/>
                  </a:cubicBezTo>
                  <a:cubicBezTo>
                    <a:pt x="1680" y="300"/>
                    <a:pt x="1620" y="270"/>
                    <a:pt x="1530" y="210"/>
                  </a:cubicBezTo>
                  <a:cubicBezTo>
                    <a:pt x="1440" y="150"/>
                    <a:pt x="1140" y="60"/>
                    <a:pt x="990" y="30"/>
                  </a:cubicBezTo>
                  <a:cubicBezTo>
                    <a:pt x="840" y="0"/>
                    <a:pt x="720" y="30"/>
                    <a:pt x="630" y="30"/>
                  </a:cubicBezTo>
                  <a:close/>
                </a:path>
              </a:pathLst>
            </a:custGeom>
            <a:solidFill>
              <a:srgbClr val="FFFFFF"/>
            </a:solidFill>
            <a:ln w="19050">
              <a:solidFill>
                <a:srgbClr val="000000"/>
              </a:solidFill>
              <a:round/>
              <a:headEnd/>
              <a:tailEnd/>
            </a:ln>
          </p:spPr>
          <p:txBody>
            <a:bodyPr/>
            <a:lstStyle/>
            <a:p>
              <a:endParaRPr lang="pt-BR">
                <a:solidFill>
                  <a:schemeClr val="tx1"/>
                </a:solidFill>
              </a:endParaRPr>
            </a:p>
          </p:txBody>
        </p:sp>
        <p:sp>
          <p:nvSpPr>
            <p:cNvPr id="23" name="Text Box 19"/>
            <p:cNvSpPr txBox="1">
              <a:spLocks noChangeArrowheads="1"/>
            </p:cNvSpPr>
            <p:nvPr/>
          </p:nvSpPr>
          <p:spPr bwMode="auto">
            <a:xfrm>
              <a:off x="5301" y="13781"/>
              <a:ext cx="540" cy="360"/>
            </a:xfrm>
            <a:prstGeom prst="rect">
              <a:avLst/>
            </a:prstGeom>
            <a:solidFill>
              <a:srgbClr val="FFFFFF"/>
            </a:solidFill>
            <a:ln w="9525">
              <a:noFill/>
              <a:miter lim="800000"/>
              <a:headEnd/>
              <a:tailEnd/>
            </a:ln>
          </p:spPr>
          <p:txBody>
            <a:bodyPr/>
            <a:lstStyle/>
            <a:p>
              <a:r>
                <a:rPr lang="pt-BR" sz="1000" b="1">
                  <a:solidFill>
                    <a:schemeClr val="tx1"/>
                  </a:solidFill>
                  <a:latin typeface="Arial" pitchFamily="34" charset="0"/>
                  <a:cs typeface="Times New Roman" pitchFamily="18" charset="0"/>
                </a:rPr>
                <a:t>30</a:t>
              </a:r>
              <a:endParaRPr lang="pt-BR">
                <a:solidFill>
                  <a:schemeClr val="tx1"/>
                </a:solidFill>
                <a:latin typeface="Arial" pitchFamily="34" charset="0"/>
              </a:endParaRPr>
            </a:p>
          </p:txBody>
        </p:sp>
        <p:sp>
          <p:nvSpPr>
            <p:cNvPr id="24" name="Text Box 20"/>
            <p:cNvSpPr txBox="1">
              <a:spLocks noChangeArrowheads="1"/>
            </p:cNvSpPr>
            <p:nvPr/>
          </p:nvSpPr>
          <p:spPr bwMode="auto">
            <a:xfrm>
              <a:off x="6245" y="13781"/>
              <a:ext cx="540" cy="360"/>
            </a:xfrm>
            <a:prstGeom prst="rect">
              <a:avLst/>
            </a:prstGeom>
            <a:solidFill>
              <a:srgbClr val="FFFFFF"/>
            </a:solidFill>
            <a:ln w="9525">
              <a:noFill/>
              <a:miter lim="800000"/>
              <a:headEnd/>
              <a:tailEnd/>
            </a:ln>
          </p:spPr>
          <p:txBody>
            <a:bodyPr/>
            <a:lstStyle/>
            <a:p>
              <a:r>
                <a:rPr lang="pt-BR" sz="1000" b="1">
                  <a:solidFill>
                    <a:schemeClr val="tx1"/>
                  </a:solidFill>
                  <a:latin typeface="Arial" pitchFamily="34" charset="0"/>
                  <a:cs typeface="Times New Roman" pitchFamily="18" charset="0"/>
                </a:rPr>
                <a:t>20</a:t>
              </a:r>
              <a:endParaRPr lang="pt-BR">
                <a:solidFill>
                  <a:schemeClr val="tx1"/>
                </a:solidFill>
                <a:latin typeface="Arial" pitchFamily="34" charset="0"/>
              </a:endParaRPr>
            </a:p>
          </p:txBody>
        </p:sp>
        <p:sp>
          <p:nvSpPr>
            <p:cNvPr id="25" name="Text Box 21"/>
            <p:cNvSpPr txBox="1">
              <a:spLocks noChangeArrowheads="1"/>
            </p:cNvSpPr>
            <p:nvPr/>
          </p:nvSpPr>
          <p:spPr bwMode="auto">
            <a:xfrm>
              <a:off x="7641" y="13781"/>
              <a:ext cx="540" cy="360"/>
            </a:xfrm>
            <a:prstGeom prst="rect">
              <a:avLst/>
            </a:prstGeom>
            <a:solidFill>
              <a:srgbClr val="FFFFFF"/>
            </a:solidFill>
            <a:ln w="9525">
              <a:noFill/>
              <a:miter lim="800000"/>
              <a:headEnd/>
              <a:tailEnd/>
            </a:ln>
          </p:spPr>
          <p:txBody>
            <a:bodyPr/>
            <a:lstStyle/>
            <a:p>
              <a:r>
                <a:rPr lang="pt-BR" sz="1000" b="1">
                  <a:solidFill>
                    <a:schemeClr val="tx1"/>
                  </a:solidFill>
                  <a:latin typeface="Arial" pitchFamily="34" charset="0"/>
                  <a:cs typeface="Times New Roman" pitchFamily="18" charset="0"/>
                </a:rPr>
                <a:t>10</a:t>
              </a:r>
              <a:endParaRPr lang="pt-BR">
                <a:solidFill>
                  <a:schemeClr val="tx1"/>
                </a:solidFill>
                <a:latin typeface="Arial" pitchFamily="34" charset="0"/>
              </a:endParaRPr>
            </a:p>
          </p:txBody>
        </p:sp>
      </p:grpSp>
      <p:sp>
        <p:nvSpPr>
          <p:cNvPr id="26" name="Rectangle 22"/>
          <p:cNvSpPr>
            <a:spLocks noChangeArrowheads="1"/>
          </p:cNvSpPr>
          <p:nvPr/>
        </p:nvSpPr>
        <p:spPr bwMode="auto">
          <a:xfrm>
            <a:off x="1238214" y="4600567"/>
            <a:ext cx="6286546" cy="369332"/>
          </a:xfrm>
          <a:prstGeom prst="rect">
            <a:avLst/>
          </a:prstGeom>
          <a:noFill/>
          <a:ln w="9525">
            <a:noFill/>
            <a:miter lim="800000"/>
            <a:headEnd/>
            <a:tailEnd/>
          </a:ln>
        </p:spPr>
        <p:txBody>
          <a:bodyPr wrap="square" anchor="ctr">
            <a:spAutoFit/>
          </a:bodyPr>
          <a:lstStyle/>
          <a:p>
            <a:pPr indent="266700">
              <a:buClr>
                <a:srgbClr val="5F5F5F"/>
              </a:buClr>
              <a:buSzPct val="90000"/>
              <a:buFont typeface="Wingdings" pitchFamily="2" charset="2"/>
              <a:buChar char="Ø"/>
            </a:pPr>
            <a:r>
              <a:rPr lang="pt-BR" sz="1800" dirty="0">
                <a:solidFill>
                  <a:schemeClr val="tx1"/>
                </a:solidFill>
                <a:latin typeface="Roboto Condensed" pitchFamily="2" charset="0"/>
                <a:ea typeface="Roboto Condensed" pitchFamily="2" charset="0"/>
                <a:cs typeface="Times New Roman" pitchFamily="18" charset="0"/>
              </a:rPr>
              <a:t>Elevação: as curvas de menor valor envolvem as de maior valor</a:t>
            </a:r>
            <a:endParaRPr lang="pt-BR" sz="1800" dirty="0">
              <a:solidFill>
                <a:schemeClr val="tx1"/>
              </a:solidFill>
              <a:latin typeface="Roboto Condensed" pitchFamily="2" charset="0"/>
              <a:ea typeface="Roboto Condensed" pitchFamily="2"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Espaço Reservado para Número de Slide 1">
            <a:extLst>
              <a:ext uri="{FF2B5EF4-FFF2-40B4-BE49-F238E27FC236}">
                <a16:creationId xmlns:a16="http://schemas.microsoft.com/office/drawing/2014/main" id="{FF8126BD-CDDA-4D07-B63E-07266B0804CF}"/>
              </a:ext>
            </a:extLst>
          </p:cNvPr>
          <p:cNvSpPr>
            <a:spLocks noGrp="1" noChangeArrowheads="1"/>
          </p:cNvSpPr>
          <p:nvPr>
            <p:ph type="sldNum" sz="quarter" idx="4294967295"/>
          </p:nvPr>
        </p:nvSpPr>
        <p:spPr bwMode="auto">
          <a:xfrm>
            <a:off x="11382412" y="6357958"/>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C5EE5A4-ECF1-4E2C-A788-736FAFC13BCA}" type="slidenum">
              <a:rPr lang="pt-BR" altLang="pt-BR">
                <a:solidFill>
                  <a:srgbClr val="898989"/>
                </a:solidFill>
                <a:latin typeface="Calibri" panose="020F0502020204030204" pitchFamily="34" charset="0"/>
              </a:rPr>
              <a:pPr/>
              <a:t>14</a:t>
            </a:fld>
            <a:endParaRPr lang="pt-BR" altLang="pt-BR" dirty="0">
              <a:solidFill>
                <a:srgbClr val="898989"/>
              </a:solidFill>
              <a:latin typeface="Calibri" panose="020F0502020204030204" pitchFamily="34" charset="0"/>
            </a:endParaRPr>
          </a:p>
        </p:txBody>
      </p:sp>
      <p:sp>
        <p:nvSpPr>
          <p:cNvPr id="29700" name="Título 2">
            <a:extLst>
              <a:ext uri="{FF2B5EF4-FFF2-40B4-BE49-F238E27FC236}">
                <a16:creationId xmlns:a16="http://schemas.microsoft.com/office/drawing/2014/main" id="{305EBE7D-17B3-4700-B8B0-C7D2393E96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dirty="0">
                <a:solidFill>
                  <a:schemeClr val="tx1"/>
                </a:solidFill>
                <a:cs typeface="Arial" panose="020B0604020202020204" pitchFamily="34" charset="0"/>
              </a:rPr>
              <a:t>1.0. Formas de Representação</a:t>
            </a:r>
          </a:p>
        </p:txBody>
      </p:sp>
      <p:sp>
        <p:nvSpPr>
          <p:cNvPr id="7" name="Retângulo 4"/>
          <p:cNvSpPr>
            <a:spLocks noChangeArrowheads="1"/>
          </p:cNvSpPr>
          <p:nvPr/>
        </p:nvSpPr>
        <p:spPr bwMode="auto">
          <a:xfrm>
            <a:off x="1095340" y="1785926"/>
            <a:ext cx="9001125" cy="400110"/>
          </a:xfrm>
          <a:prstGeom prst="rect">
            <a:avLst/>
          </a:prstGeom>
          <a:noFill/>
          <a:ln w="9525">
            <a:noFill/>
            <a:miter lim="800000"/>
            <a:headEnd/>
            <a:tailEnd/>
          </a:ln>
        </p:spPr>
        <p:txBody>
          <a:bodyPr>
            <a:spAutoFit/>
          </a:bodyPr>
          <a:lstStyle/>
          <a:p>
            <a:r>
              <a:rPr lang="pt-BR" sz="2000" dirty="0">
                <a:solidFill>
                  <a:schemeClr val="tx1"/>
                </a:solidFill>
                <a:latin typeface="Roboto Condensed" pitchFamily="2" charset="0"/>
                <a:ea typeface="Roboto Condensed" pitchFamily="2" charset="0"/>
              </a:rPr>
              <a:t>Por exemplo:</a:t>
            </a:r>
          </a:p>
        </p:txBody>
      </p:sp>
      <p:sp>
        <p:nvSpPr>
          <p:cNvPr id="27" name="Rectangle 14"/>
          <p:cNvSpPr>
            <a:spLocks noChangeArrowheads="1"/>
          </p:cNvSpPr>
          <p:nvPr/>
        </p:nvSpPr>
        <p:spPr bwMode="auto">
          <a:xfrm>
            <a:off x="1166778" y="2273850"/>
            <a:ext cx="10501386" cy="877163"/>
          </a:xfrm>
          <a:prstGeom prst="rect">
            <a:avLst/>
          </a:prstGeom>
          <a:noFill/>
          <a:ln w="9525">
            <a:noFill/>
            <a:miter lim="800000"/>
            <a:headEnd/>
            <a:tailEnd/>
          </a:ln>
        </p:spPr>
        <p:txBody>
          <a:bodyPr wrap="square" anchor="ctr">
            <a:spAutoFit/>
          </a:bodyPr>
          <a:lstStyle/>
          <a:p>
            <a:pPr marL="177800" indent="-177800">
              <a:lnSpc>
                <a:spcPct val="150000"/>
              </a:lnSpc>
              <a:buClr>
                <a:srgbClr val="5F5F5F"/>
              </a:buClr>
              <a:buSzPct val="90000"/>
              <a:buFont typeface="Wingdings" pitchFamily="2" charset="2"/>
              <a:buChar char="Ø"/>
            </a:pPr>
            <a:r>
              <a:rPr lang="pt-BR" sz="1800" dirty="0">
                <a:solidFill>
                  <a:schemeClr val="tx1"/>
                </a:solidFill>
                <a:latin typeface="Roboto Condensed" pitchFamily="2" charset="0"/>
                <a:ea typeface="Roboto Condensed" pitchFamily="2" charset="0"/>
                <a:cs typeface="Times New Roman" pitchFamily="18" charset="0"/>
              </a:rPr>
              <a:t> Linha de Divisor de Águas: conhecida como linha de cumeada, une os pontos mais altos de uma elevação dividindo as águas da chuva.</a:t>
            </a:r>
          </a:p>
        </p:txBody>
      </p:sp>
      <p:sp>
        <p:nvSpPr>
          <p:cNvPr id="182280" name="AutoShape 8" descr="Prof. Thiago Batista Campos - ppt carreg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182282" name="Picture 10" descr="https://player.slideplayer.com.br/2/5596440/data/images/img1.jpg"/>
          <p:cNvPicPr>
            <a:picLocks noChangeAspect="1" noChangeArrowheads="1"/>
          </p:cNvPicPr>
          <p:nvPr/>
        </p:nvPicPr>
        <p:blipFill>
          <a:blip r:embed="rId3"/>
          <a:srcRect/>
          <a:stretch>
            <a:fillRect/>
          </a:stretch>
        </p:blipFill>
        <p:spPr bwMode="auto">
          <a:xfrm>
            <a:off x="5381620" y="2857496"/>
            <a:ext cx="5500726" cy="3573602"/>
          </a:xfrm>
          <a:prstGeom prst="rect">
            <a:avLst/>
          </a:prstGeom>
          <a:noFill/>
        </p:spPr>
      </p:pic>
      <p:sp>
        <p:nvSpPr>
          <p:cNvPr id="28" name="Retângulo 27"/>
          <p:cNvSpPr/>
          <p:nvPr/>
        </p:nvSpPr>
        <p:spPr>
          <a:xfrm>
            <a:off x="5381620" y="6429396"/>
            <a:ext cx="3018775" cy="253916"/>
          </a:xfrm>
          <a:prstGeom prst="rect">
            <a:avLst/>
          </a:prstGeom>
        </p:spPr>
        <p:txBody>
          <a:bodyPr wrap="none">
            <a:spAutoFit/>
          </a:bodyPr>
          <a:lstStyle/>
          <a:p>
            <a:r>
              <a:rPr lang="pt-BR" sz="1050" dirty="0"/>
              <a:t>Fonte: https://slideplayer.com.br/slide/5596440/</a:t>
            </a:r>
          </a:p>
        </p:txBody>
      </p:sp>
      <p:sp>
        <p:nvSpPr>
          <p:cNvPr id="29" name="Retângulo 28"/>
          <p:cNvSpPr/>
          <p:nvPr/>
        </p:nvSpPr>
        <p:spPr>
          <a:xfrm>
            <a:off x="6738942" y="3121223"/>
            <a:ext cx="1398140" cy="307777"/>
          </a:xfrm>
          <a:prstGeom prst="rect">
            <a:avLst/>
          </a:prstGeom>
        </p:spPr>
        <p:txBody>
          <a:bodyPr wrap="none">
            <a:spAutoFit/>
          </a:bodyPr>
          <a:lstStyle/>
          <a:p>
            <a:r>
              <a:rPr lang="pt-BR" b="1" dirty="0">
                <a:solidFill>
                  <a:schemeClr val="tx1"/>
                </a:solidFill>
                <a:latin typeface="Roboto Condensed" pitchFamily="2" charset="0"/>
                <a:ea typeface="Roboto Condensed" pitchFamily="2" charset="0"/>
                <a:cs typeface="Times New Roman" pitchFamily="18" charset="0"/>
              </a:rPr>
              <a:t>Divisor de Águas</a:t>
            </a:r>
            <a:endParaRPr lang="pt-BR" b="1" dirty="0"/>
          </a:p>
        </p:txBody>
      </p:sp>
      <p:cxnSp>
        <p:nvCxnSpPr>
          <p:cNvPr id="31" name="Conector de seta reta 30"/>
          <p:cNvCxnSpPr/>
          <p:nvPr/>
        </p:nvCxnSpPr>
        <p:spPr>
          <a:xfrm rot="10800000">
            <a:off x="7310446" y="3357562"/>
            <a:ext cx="428628" cy="357190"/>
          </a:xfrm>
          <a:prstGeom prst="straightConnector1">
            <a:avLst/>
          </a:prstGeom>
          <a:ln w="28575">
            <a:solidFill>
              <a:schemeClr val="bg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12994" name="Picture 2" descr="Microsoft PowerPoint - Tra\347ado e desenho de curvas de n\355vel.ppt [Modo  de Compatibilidade])"/>
          <p:cNvPicPr>
            <a:picLocks noChangeAspect="1" noChangeArrowheads="1"/>
          </p:cNvPicPr>
          <p:nvPr/>
        </p:nvPicPr>
        <p:blipFill>
          <a:blip r:embed="rId4"/>
          <a:srcRect/>
          <a:stretch>
            <a:fillRect/>
          </a:stretch>
        </p:blipFill>
        <p:spPr bwMode="auto">
          <a:xfrm rot="1007341">
            <a:off x="1301896" y="3469400"/>
            <a:ext cx="3179202" cy="2888632"/>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Espaço Reservado para Número de Slide 1">
            <a:extLst>
              <a:ext uri="{FF2B5EF4-FFF2-40B4-BE49-F238E27FC236}">
                <a16:creationId xmlns:a16="http://schemas.microsoft.com/office/drawing/2014/main" id="{FF8126BD-CDDA-4D07-B63E-07266B0804CF}"/>
              </a:ext>
            </a:extLst>
          </p:cNvPr>
          <p:cNvSpPr>
            <a:spLocks noGrp="1" noChangeArrowheads="1"/>
          </p:cNvSpPr>
          <p:nvPr>
            <p:ph type="sldNum" sz="quarter" idx="4294967295"/>
          </p:nvPr>
        </p:nvSpPr>
        <p:spPr bwMode="auto">
          <a:xfrm>
            <a:off x="11382412" y="6357958"/>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C5EE5A4-ECF1-4E2C-A788-736FAFC13BCA}" type="slidenum">
              <a:rPr lang="pt-BR" altLang="pt-BR">
                <a:solidFill>
                  <a:srgbClr val="898989"/>
                </a:solidFill>
                <a:latin typeface="Calibri" panose="020F0502020204030204" pitchFamily="34" charset="0"/>
              </a:rPr>
              <a:pPr/>
              <a:t>15</a:t>
            </a:fld>
            <a:endParaRPr lang="pt-BR" altLang="pt-BR" dirty="0">
              <a:solidFill>
                <a:srgbClr val="898989"/>
              </a:solidFill>
              <a:latin typeface="Calibri" panose="020F0502020204030204" pitchFamily="34" charset="0"/>
            </a:endParaRPr>
          </a:p>
        </p:txBody>
      </p:sp>
      <p:sp>
        <p:nvSpPr>
          <p:cNvPr id="29700" name="Título 2">
            <a:extLst>
              <a:ext uri="{FF2B5EF4-FFF2-40B4-BE49-F238E27FC236}">
                <a16:creationId xmlns:a16="http://schemas.microsoft.com/office/drawing/2014/main" id="{305EBE7D-17B3-4700-B8B0-C7D2393E96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dirty="0">
                <a:solidFill>
                  <a:schemeClr val="tx1"/>
                </a:solidFill>
                <a:cs typeface="Arial" panose="020B0604020202020204" pitchFamily="34" charset="0"/>
              </a:rPr>
              <a:t>1.0. Formas de Representação</a:t>
            </a:r>
          </a:p>
        </p:txBody>
      </p:sp>
      <p:sp>
        <p:nvSpPr>
          <p:cNvPr id="7" name="Retângulo 4"/>
          <p:cNvSpPr>
            <a:spLocks noChangeArrowheads="1"/>
          </p:cNvSpPr>
          <p:nvPr/>
        </p:nvSpPr>
        <p:spPr bwMode="auto">
          <a:xfrm>
            <a:off x="1095340" y="1785926"/>
            <a:ext cx="9001125" cy="400110"/>
          </a:xfrm>
          <a:prstGeom prst="rect">
            <a:avLst/>
          </a:prstGeom>
          <a:noFill/>
          <a:ln w="9525">
            <a:noFill/>
            <a:miter lim="800000"/>
            <a:headEnd/>
            <a:tailEnd/>
          </a:ln>
        </p:spPr>
        <p:txBody>
          <a:bodyPr>
            <a:spAutoFit/>
          </a:bodyPr>
          <a:lstStyle/>
          <a:p>
            <a:r>
              <a:rPr lang="pt-BR" sz="2000" dirty="0">
                <a:solidFill>
                  <a:schemeClr val="tx1"/>
                </a:solidFill>
                <a:latin typeface="Roboto Condensed" pitchFamily="2" charset="0"/>
                <a:ea typeface="Roboto Condensed" pitchFamily="2" charset="0"/>
              </a:rPr>
              <a:t>Por exemplo:</a:t>
            </a:r>
          </a:p>
        </p:txBody>
      </p:sp>
      <p:sp>
        <p:nvSpPr>
          <p:cNvPr id="27" name="Rectangle 14"/>
          <p:cNvSpPr>
            <a:spLocks noChangeArrowheads="1"/>
          </p:cNvSpPr>
          <p:nvPr/>
        </p:nvSpPr>
        <p:spPr bwMode="auto">
          <a:xfrm>
            <a:off x="1095340" y="2357430"/>
            <a:ext cx="10429948" cy="923330"/>
          </a:xfrm>
          <a:prstGeom prst="rect">
            <a:avLst/>
          </a:prstGeom>
          <a:noFill/>
          <a:ln w="9525">
            <a:noFill/>
            <a:miter lim="800000"/>
            <a:headEnd/>
            <a:tailEnd/>
          </a:ln>
        </p:spPr>
        <p:txBody>
          <a:bodyPr wrap="square" anchor="ctr">
            <a:spAutoFit/>
          </a:bodyPr>
          <a:lstStyle/>
          <a:p>
            <a:pPr marL="177800" indent="-177800">
              <a:lnSpc>
                <a:spcPct val="150000"/>
              </a:lnSpc>
              <a:buClr>
                <a:srgbClr val="5F5F5F"/>
              </a:buClr>
              <a:buSzPct val="90000"/>
              <a:buFont typeface="Wingdings" pitchFamily="2" charset="2"/>
              <a:buChar char="Ø"/>
            </a:pPr>
            <a:r>
              <a:rPr lang="pt-BR" sz="1800" dirty="0">
                <a:solidFill>
                  <a:schemeClr val="tx1"/>
                </a:solidFill>
                <a:latin typeface="Roboto Condensed" pitchFamily="2" charset="0"/>
                <a:ea typeface="Roboto Condensed" pitchFamily="2" charset="0"/>
                <a:cs typeface="Times New Roman" pitchFamily="18" charset="0"/>
              </a:rPr>
              <a:t> Linha de </a:t>
            </a:r>
            <a:r>
              <a:rPr lang="pt-BR" sz="1800" dirty="0" err="1">
                <a:solidFill>
                  <a:schemeClr val="tx1"/>
                </a:solidFill>
                <a:latin typeface="Roboto Condensed" pitchFamily="2" charset="0"/>
                <a:ea typeface="Roboto Condensed" pitchFamily="2" charset="0"/>
                <a:cs typeface="Times New Roman" pitchFamily="18" charset="0"/>
              </a:rPr>
              <a:t>Talvege</a:t>
            </a:r>
            <a:r>
              <a:rPr lang="pt-BR" sz="1800" dirty="0">
                <a:solidFill>
                  <a:schemeClr val="tx1"/>
                </a:solidFill>
                <a:latin typeface="Roboto Condensed" pitchFamily="2" charset="0"/>
                <a:ea typeface="Roboto Condensed" pitchFamily="2" charset="0"/>
                <a:cs typeface="Times New Roman" pitchFamily="18" charset="0"/>
              </a:rPr>
              <a:t>:  é a linha representativa do fundo dos rios, córregos ou cursos d’água, ou seja, dos pontos mais baixos para onde a água escoa </a:t>
            </a:r>
          </a:p>
        </p:txBody>
      </p:sp>
      <p:sp>
        <p:nvSpPr>
          <p:cNvPr id="184322" name="AutoShape 2" descr="Prof. Thiago Batista Campos - ppt carregar"/>
          <p:cNvSpPr>
            <a:spLocks noChangeAspect="1" noChangeArrowheads="1"/>
          </p:cNvSpPr>
          <p:nvPr/>
        </p:nvSpPr>
        <p:spPr bwMode="auto">
          <a:xfrm>
            <a:off x="155575" y="-631825"/>
            <a:ext cx="1771650" cy="1323975"/>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215042" name="Picture 2" descr="Untitled Document"/>
          <p:cNvPicPr>
            <a:picLocks noChangeAspect="1" noChangeArrowheads="1"/>
          </p:cNvPicPr>
          <p:nvPr/>
        </p:nvPicPr>
        <p:blipFill>
          <a:blip r:embed="rId3"/>
          <a:srcRect/>
          <a:stretch>
            <a:fillRect/>
          </a:stretch>
        </p:blipFill>
        <p:spPr bwMode="auto">
          <a:xfrm>
            <a:off x="1523968" y="3383185"/>
            <a:ext cx="2714644" cy="3260525"/>
          </a:xfrm>
          <a:prstGeom prst="rect">
            <a:avLst/>
          </a:prstGeom>
          <a:noFill/>
        </p:spPr>
      </p:pic>
      <p:pic>
        <p:nvPicPr>
          <p:cNvPr id="215047" name="Picture 7"/>
          <p:cNvPicPr>
            <a:picLocks noChangeAspect="1" noChangeArrowheads="1"/>
          </p:cNvPicPr>
          <p:nvPr/>
        </p:nvPicPr>
        <p:blipFill>
          <a:blip r:embed="rId4"/>
          <a:srcRect/>
          <a:stretch>
            <a:fillRect/>
          </a:stretch>
        </p:blipFill>
        <p:spPr bwMode="auto">
          <a:xfrm>
            <a:off x="5167306" y="3460836"/>
            <a:ext cx="5425528" cy="2643206"/>
          </a:xfrm>
          <a:prstGeom prst="rect">
            <a:avLst/>
          </a:prstGeom>
          <a:noFill/>
          <a:ln w="9525">
            <a:noFill/>
            <a:miter lim="800000"/>
            <a:headEnd/>
            <a:tailEnd/>
          </a:ln>
          <a:effectLst/>
        </p:spPr>
      </p:pic>
      <p:sp>
        <p:nvSpPr>
          <p:cNvPr id="13" name="Retângulo 12"/>
          <p:cNvSpPr/>
          <p:nvPr/>
        </p:nvSpPr>
        <p:spPr>
          <a:xfrm>
            <a:off x="5167306" y="6104042"/>
            <a:ext cx="3018775" cy="253916"/>
          </a:xfrm>
          <a:prstGeom prst="rect">
            <a:avLst/>
          </a:prstGeom>
        </p:spPr>
        <p:txBody>
          <a:bodyPr wrap="none">
            <a:spAutoFit/>
          </a:bodyPr>
          <a:lstStyle/>
          <a:p>
            <a:r>
              <a:rPr lang="pt-BR" sz="1050" dirty="0"/>
              <a:t>Fonte: https://slideplayer.com.br/slide/1812798/</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Espaço Reservado para Número de Slide 1">
            <a:extLst>
              <a:ext uri="{FF2B5EF4-FFF2-40B4-BE49-F238E27FC236}">
                <a16:creationId xmlns:a16="http://schemas.microsoft.com/office/drawing/2014/main" id="{FF8126BD-CDDA-4D07-B63E-07266B0804CF}"/>
              </a:ext>
            </a:extLst>
          </p:cNvPr>
          <p:cNvSpPr>
            <a:spLocks noGrp="1" noChangeArrowheads="1"/>
          </p:cNvSpPr>
          <p:nvPr>
            <p:ph type="sldNum" sz="quarter" idx="4294967295"/>
          </p:nvPr>
        </p:nvSpPr>
        <p:spPr bwMode="auto">
          <a:xfrm>
            <a:off x="11382412" y="6357958"/>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C5EE5A4-ECF1-4E2C-A788-736FAFC13BCA}" type="slidenum">
              <a:rPr lang="pt-BR" altLang="pt-BR">
                <a:solidFill>
                  <a:srgbClr val="898989"/>
                </a:solidFill>
                <a:latin typeface="Calibri" panose="020F0502020204030204" pitchFamily="34" charset="0"/>
              </a:rPr>
              <a:pPr/>
              <a:t>16</a:t>
            </a:fld>
            <a:endParaRPr lang="pt-BR" altLang="pt-BR" dirty="0">
              <a:solidFill>
                <a:srgbClr val="898989"/>
              </a:solidFill>
              <a:latin typeface="Calibri" panose="020F0502020204030204" pitchFamily="34" charset="0"/>
            </a:endParaRPr>
          </a:p>
        </p:txBody>
      </p:sp>
      <p:sp>
        <p:nvSpPr>
          <p:cNvPr id="29700" name="Título 2">
            <a:extLst>
              <a:ext uri="{FF2B5EF4-FFF2-40B4-BE49-F238E27FC236}">
                <a16:creationId xmlns:a16="http://schemas.microsoft.com/office/drawing/2014/main" id="{305EBE7D-17B3-4700-B8B0-C7D2393E96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dirty="0">
                <a:solidFill>
                  <a:schemeClr val="tx1"/>
                </a:solidFill>
                <a:cs typeface="Arial" panose="020B0604020202020204" pitchFamily="34" charset="0"/>
              </a:rPr>
              <a:t>1.0. Formas de Representação</a:t>
            </a:r>
          </a:p>
        </p:txBody>
      </p:sp>
      <p:sp>
        <p:nvSpPr>
          <p:cNvPr id="7" name="Retângulo 4"/>
          <p:cNvSpPr>
            <a:spLocks noChangeArrowheads="1"/>
          </p:cNvSpPr>
          <p:nvPr/>
        </p:nvSpPr>
        <p:spPr bwMode="auto">
          <a:xfrm>
            <a:off x="1095340" y="1785926"/>
            <a:ext cx="9001125" cy="400110"/>
          </a:xfrm>
          <a:prstGeom prst="rect">
            <a:avLst/>
          </a:prstGeom>
          <a:noFill/>
          <a:ln w="9525">
            <a:noFill/>
            <a:miter lim="800000"/>
            <a:headEnd/>
            <a:tailEnd/>
          </a:ln>
        </p:spPr>
        <p:txBody>
          <a:bodyPr>
            <a:spAutoFit/>
          </a:bodyPr>
          <a:lstStyle/>
          <a:p>
            <a:r>
              <a:rPr lang="pt-BR" sz="2000" dirty="0">
                <a:solidFill>
                  <a:schemeClr val="tx1"/>
                </a:solidFill>
                <a:latin typeface="Roboto Condensed" pitchFamily="2" charset="0"/>
                <a:ea typeface="Roboto Condensed" pitchFamily="2" charset="0"/>
              </a:rPr>
              <a:t>Por exemplo:</a:t>
            </a:r>
          </a:p>
        </p:txBody>
      </p:sp>
      <p:sp>
        <p:nvSpPr>
          <p:cNvPr id="27" name="Rectangle 14"/>
          <p:cNvSpPr>
            <a:spLocks noChangeArrowheads="1"/>
          </p:cNvSpPr>
          <p:nvPr/>
        </p:nvSpPr>
        <p:spPr bwMode="auto">
          <a:xfrm>
            <a:off x="1095340" y="2357430"/>
            <a:ext cx="9644130" cy="369332"/>
          </a:xfrm>
          <a:prstGeom prst="rect">
            <a:avLst/>
          </a:prstGeom>
          <a:noFill/>
          <a:ln w="9525">
            <a:noFill/>
            <a:miter lim="800000"/>
            <a:headEnd/>
            <a:tailEnd/>
          </a:ln>
        </p:spPr>
        <p:txBody>
          <a:bodyPr wrap="square" anchor="ctr">
            <a:spAutoFit/>
          </a:bodyPr>
          <a:lstStyle/>
          <a:p>
            <a:pPr marL="177800" indent="-177800">
              <a:buClr>
                <a:srgbClr val="5F5F5F"/>
              </a:buClr>
              <a:buSzPct val="90000"/>
              <a:buFont typeface="Wingdings" pitchFamily="2" charset="2"/>
              <a:buChar char="Ø"/>
            </a:pPr>
            <a:r>
              <a:rPr lang="pt-BR" sz="1800" dirty="0">
                <a:solidFill>
                  <a:schemeClr val="tx1"/>
                </a:solidFill>
                <a:latin typeface="Roboto Condensed" pitchFamily="2" charset="0"/>
                <a:ea typeface="Roboto Condensed" pitchFamily="2" charset="0"/>
                <a:cs typeface="Times New Roman" pitchFamily="18" charset="0"/>
              </a:rPr>
              <a:t> Garganta: é  o local onde as linhas de cumeada ou de talvegue se curvam fortemente  </a:t>
            </a:r>
          </a:p>
        </p:txBody>
      </p:sp>
      <p:sp>
        <p:nvSpPr>
          <p:cNvPr id="184322" name="AutoShape 2" descr="Prof. Thiago Batista Campos - ppt carregar"/>
          <p:cNvSpPr>
            <a:spLocks noChangeAspect="1" noChangeArrowheads="1"/>
          </p:cNvSpPr>
          <p:nvPr/>
        </p:nvSpPr>
        <p:spPr bwMode="auto">
          <a:xfrm>
            <a:off x="155575" y="-631825"/>
            <a:ext cx="1771650" cy="1323975"/>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184326" name="Picture 6"/>
          <p:cNvPicPr>
            <a:picLocks noChangeAspect="1" noChangeArrowheads="1"/>
          </p:cNvPicPr>
          <p:nvPr/>
        </p:nvPicPr>
        <p:blipFill>
          <a:blip r:embed="rId3"/>
          <a:srcRect/>
          <a:stretch>
            <a:fillRect/>
          </a:stretch>
        </p:blipFill>
        <p:spPr bwMode="auto">
          <a:xfrm>
            <a:off x="2809852" y="2928934"/>
            <a:ext cx="6515100" cy="3490912"/>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ítulo 2">
            <a:extLst>
              <a:ext uri="{FF2B5EF4-FFF2-40B4-BE49-F238E27FC236}">
                <a16:creationId xmlns:a16="http://schemas.microsoft.com/office/drawing/2014/main" id="{EACF8C52-AF3C-4ACB-96B1-2E7A9F7DEEE8}"/>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sp>
        <p:nvSpPr>
          <p:cNvPr id="23555" name="Espaço Reservado para Número de Slide 1">
            <a:extLst>
              <a:ext uri="{FF2B5EF4-FFF2-40B4-BE49-F238E27FC236}">
                <a16:creationId xmlns:a16="http://schemas.microsoft.com/office/drawing/2014/main" id="{8660A0D8-12C6-45D6-A219-482E3EC64E45}"/>
              </a:ext>
            </a:extLst>
          </p:cNvPr>
          <p:cNvSpPr>
            <a:spLocks noGrp="1" noChangeArrowheads="1"/>
          </p:cNvSpPr>
          <p:nvPr>
            <p:ph type="sldNum" sz="quarter" idx="4294967295"/>
          </p:nvPr>
        </p:nvSpPr>
        <p:spPr bwMode="auto">
          <a:xfrm>
            <a:off x="11641138" y="6356350"/>
            <a:ext cx="5508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5445BD3-CA6D-4B76-A483-7CF7FC573049}" type="slidenum">
              <a:rPr lang="pt-BR" altLang="pt-BR">
                <a:solidFill>
                  <a:srgbClr val="898989"/>
                </a:solidFill>
                <a:latin typeface="Calibri" panose="020F0502020204030204" pitchFamily="34" charset="0"/>
              </a:rPr>
              <a:pPr/>
              <a:t>17</a:t>
            </a:fld>
            <a:endParaRPr lang="pt-BR" altLang="pt-BR">
              <a:solidFill>
                <a:srgbClr val="898989"/>
              </a:solidFill>
              <a:latin typeface="Calibri" panose="020F0502020204030204" pitchFamily="34" charset="0"/>
            </a:endParaRPr>
          </a:p>
        </p:txBody>
      </p:sp>
      <p:sp>
        <p:nvSpPr>
          <p:cNvPr id="23556" name="CaixaDeTexto 14">
            <a:extLst>
              <a:ext uri="{FF2B5EF4-FFF2-40B4-BE49-F238E27FC236}">
                <a16:creationId xmlns:a16="http://schemas.microsoft.com/office/drawing/2014/main" id="{5117C87B-1F63-4BB2-A5AC-50CFBD9EBFA2}"/>
              </a:ext>
            </a:extLst>
          </p:cNvPr>
          <p:cNvSpPr txBox="1">
            <a:spLocks noChangeArrowheads="1"/>
          </p:cNvSpPr>
          <p:nvPr/>
        </p:nvSpPr>
        <p:spPr bwMode="auto">
          <a:xfrm>
            <a:off x="5006975" y="5041900"/>
            <a:ext cx="198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r>
              <a:rPr lang="pt-BR" altLang="pt-BR" sz="2800" b="1">
                <a:solidFill>
                  <a:schemeClr val="accent1"/>
                </a:solidFill>
                <a:latin typeface="Roboto Condensed" panose="02000000000000000000" pitchFamily="2" charset="0"/>
              </a:rPr>
              <a:t>Escala</a:t>
            </a:r>
            <a:endParaRPr lang="pt-BR" altLang="pt-BR" sz="2800">
              <a:solidFill>
                <a:schemeClr val="accent1"/>
              </a:solidFill>
            </a:endParaRPr>
          </a:p>
        </p:txBody>
      </p:sp>
      <p:cxnSp>
        <p:nvCxnSpPr>
          <p:cNvPr id="16" name="Conector de Seta Reta 15">
            <a:extLst>
              <a:ext uri="{FF2B5EF4-FFF2-40B4-BE49-F238E27FC236}">
                <a16:creationId xmlns:a16="http://schemas.microsoft.com/office/drawing/2014/main" id="{899566E2-4959-4850-B100-565E3579FB49}"/>
              </a:ext>
            </a:extLst>
          </p:cNvPr>
          <p:cNvCxnSpPr>
            <a:cxnSpLocks/>
          </p:cNvCxnSpPr>
          <p:nvPr/>
        </p:nvCxnSpPr>
        <p:spPr>
          <a:xfrm>
            <a:off x="792163" y="5732463"/>
            <a:ext cx="10704512"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nvGrpSpPr>
          <p:cNvPr id="23558" name="Agrupar 4">
            <a:extLst>
              <a:ext uri="{FF2B5EF4-FFF2-40B4-BE49-F238E27FC236}">
                <a16:creationId xmlns:a16="http://schemas.microsoft.com/office/drawing/2014/main" id="{C765D96D-56E6-4332-BFE0-79E1BC817E2F}"/>
              </a:ext>
            </a:extLst>
          </p:cNvPr>
          <p:cNvGrpSpPr>
            <a:grpSpLocks/>
          </p:cNvGrpSpPr>
          <p:nvPr/>
        </p:nvGrpSpPr>
        <p:grpSpPr bwMode="auto">
          <a:xfrm>
            <a:off x="792163" y="2303463"/>
            <a:ext cx="10842625" cy="2251075"/>
            <a:chOff x="311427" y="2262808"/>
            <a:chExt cx="11772470" cy="2332384"/>
          </a:xfrm>
        </p:grpSpPr>
        <p:sp>
          <p:nvSpPr>
            <p:cNvPr id="23559" name="Retângulo 5">
              <a:extLst>
                <a:ext uri="{FF2B5EF4-FFF2-40B4-BE49-F238E27FC236}">
                  <a16:creationId xmlns:a16="http://schemas.microsoft.com/office/drawing/2014/main" id="{0778B44A-48D6-4409-8681-A387B41E9AB8}"/>
                </a:ext>
              </a:extLst>
            </p:cNvPr>
            <p:cNvSpPr>
              <a:spLocks noChangeArrowheads="1"/>
            </p:cNvSpPr>
            <p:nvPr/>
          </p:nvSpPr>
          <p:spPr bwMode="auto">
            <a:xfrm>
              <a:off x="4925175" y="2746465"/>
              <a:ext cx="2343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a:t> </a:t>
              </a:r>
            </a:p>
          </p:txBody>
        </p:sp>
        <p:sp>
          <p:nvSpPr>
            <p:cNvPr id="7" name="Retângulo: Cantos Arredondados 6">
              <a:extLst>
                <a:ext uri="{FF2B5EF4-FFF2-40B4-BE49-F238E27FC236}">
                  <a16:creationId xmlns:a16="http://schemas.microsoft.com/office/drawing/2014/main" id="{F9337B79-0C43-48C4-8F1A-5EB9FCA015E8}"/>
                </a:ext>
              </a:extLst>
            </p:cNvPr>
            <p:cNvSpPr/>
            <p:nvPr/>
          </p:nvSpPr>
          <p:spPr>
            <a:xfrm>
              <a:off x="311427" y="2262808"/>
              <a:ext cx="3233551" cy="2332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 name="Retângulo: Cantos Arredondados 8">
              <a:extLst>
                <a:ext uri="{FF2B5EF4-FFF2-40B4-BE49-F238E27FC236}">
                  <a16:creationId xmlns:a16="http://schemas.microsoft.com/office/drawing/2014/main" id="{CB2C1FE1-9096-4EAD-A27A-56448CBC45CC}"/>
                </a:ext>
              </a:extLst>
            </p:cNvPr>
            <p:cNvSpPr/>
            <p:nvPr/>
          </p:nvSpPr>
          <p:spPr>
            <a:xfrm>
              <a:off x="4580886" y="2262808"/>
              <a:ext cx="3233551" cy="2332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 name="Retângulo: Cantos Arredondados 9">
              <a:extLst>
                <a:ext uri="{FF2B5EF4-FFF2-40B4-BE49-F238E27FC236}">
                  <a16:creationId xmlns:a16="http://schemas.microsoft.com/office/drawing/2014/main" id="{500CAFE4-2BB6-4929-B7BA-2771832499EE}"/>
                </a:ext>
              </a:extLst>
            </p:cNvPr>
            <p:cNvSpPr/>
            <p:nvPr/>
          </p:nvSpPr>
          <p:spPr>
            <a:xfrm>
              <a:off x="8850346" y="2262808"/>
              <a:ext cx="3233551" cy="2332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3563" name="CaixaDeTexto 10">
              <a:extLst>
                <a:ext uri="{FF2B5EF4-FFF2-40B4-BE49-F238E27FC236}">
                  <a16:creationId xmlns:a16="http://schemas.microsoft.com/office/drawing/2014/main" id="{8E1FAAF1-9938-4098-A20F-F8B1B17C6EA4}"/>
                </a:ext>
              </a:extLst>
            </p:cNvPr>
            <p:cNvSpPr txBox="1">
              <a:spLocks noChangeArrowheads="1"/>
            </p:cNvSpPr>
            <p:nvPr/>
          </p:nvSpPr>
          <p:spPr bwMode="auto">
            <a:xfrm>
              <a:off x="4925175" y="2523835"/>
              <a:ext cx="2538977" cy="1435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lnSpc>
                  <a:spcPct val="150000"/>
                </a:lnSpc>
              </a:pPr>
              <a:r>
                <a:rPr lang="pt-BR" altLang="pt-BR" sz="2800" b="1">
                  <a:solidFill>
                    <a:schemeClr val="bg1"/>
                  </a:solidFill>
                  <a:latin typeface="Roboto Condensed" panose="02000000000000000000" pitchFamily="2" charset="0"/>
                </a:rPr>
                <a:t>Carta</a:t>
              </a:r>
            </a:p>
            <a:p>
              <a:pPr algn="ctr">
                <a:lnSpc>
                  <a:spcPct val="150000"/>
                </a:lnSpc>
              </a:pPr>
              <a:r>
                <a:rPr lang="pt-BR" altLang="pt-BR" sz="1600" b="1">
                  <a:solidFill>
                    <a:schemeClr val="bg1"/>
                  </a:solidFill>
                  <a:latin typeface="Roboto Condensed" panose="02000000000000000000" pitchFamily="2" charset="0"/>
                </a:rPr>
                <a:t>1/100.000</a:t>
              </a:r>
            </a:p>
            <a:p>
              <a:pPr algn="ctr">
                <a:lnSpc>
                  <a:spcPct val="150000"/>
                </a:lnSpc>
              </a:pPr>
              <a:r>
                <a:rPr lang="pt-BR" altLang="pt-BR" sz="1600" b="1">
                  <a:solidFill>
                    <a:schemeClr val="bg1"/>
                  </a:solidFill>
                  <a:latin typeface="Roboto Condensed" panose="02000000000000000000" pitchFamily="2" charset="0"/>
                </a:rPr>
                <a:t>1/25.000</a:t>
              </a:r>
              <a:endParaRPr lang="pt-BR" altLang="pt-BR" sz="1600" b="1">
                <a:solidFill>
                  <a:schemeClr val="bg1"/>
                </a:solidFill>
              </a:endParaRPr>
            </a:p>
          </p:txBody>
        </p:sp>
        <p:sp>
          <p:nvSpPr>
            <p:cNvPr id="23564" name="CaixaDeTexto 11">
              <a:extLst>
                <a:ext uri="{FF2B5EF4-FFF2-40B4-BE49-F238E27FC236}">
                  <a16:creationId xmlns:a16="http://schemas.microsoft.com/office/drawing/2014/main" id="{4A8CE8DA-3A19-49FD-9FB2-F064C6695C48}"/>
                </a:ext>
              </a:extLst>
            </p:cNvPr>
            <p:cNvSpPr txBox="1">
              <a:spLocks noChangeArrowheads="1"/>
            </p:cNvSpPr>
            <p:nvPr/>
          </p:nvSpPr>
          <p:spPr bwMode="auto">
            <a:xfrm>
              <a:off x="9372423" y="2523835"/>
              <a:ext cx="2189416" cy="1435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lnSpc>
                  <a:spcPct val="150000"/>
                </a:lnSpc>
              </a:pPr>
              <a:r>
                <a:rPr lang="pt-BR" altLang="pt-BR" sz="2800" b="1">
                  <a:solidFill>
                    <a:schemeClr val="bg1"/>
                  </a:solidFill>
                  <a:latin typeface="Roboto Condensed" panose="02000000000000000000" pitchFamily="2" charset="0"/>
                </a:rPr>
                <a:t>Planta</a:t>
              </a:r>
            </a:p>
            <a:p>
              <a:pPr algn="ctr">
                <a:lnSpc>
                  <a:spcPct val="150000"/>
                </a:lnSpc>
              </a:pPr>
              <a:r>
                <a:rPr lang="pt-BR" altLang="pt-BR" sz="1600" b="1">
                  <a:solidFill>
                    <a:schemeClr val="bg1"/>
                  </a:solidFill>
                  <a:latin typeface="Roboto Condensed" panose="02000000000000000000" pitchFamily="2" charset="0"/>
                </a:rPr>
                <a:t>1/10.000</a:t>
              </a:r>
            </a:p>
            <a:p>
              <a:pPr algn="ctr">
                <a:lnSpc>
                  <a:spcPct val="150000"/>
                </a:lnSpc>
              </a:pPr>
              <a:r>
                <a:rPr lang="pt-BR" altLang="pt-BR" sz="1600" b="1">
                  <a:solidFill>
                    <a:schemeClr val="bg1"/>
                  </a:solidFill>
                  <a:latin typeface="Roboto Condensed" panose="02000000000000000000" pitchFamily="2" charset="0"/>
                </a:rPr>
                <a:t>1/2.000</a:t>
              </a:r>
              <a:endParaRPr lang="pt-BR" altLang="pt-BR" sz="1600" b="1">
                <a:solidFill>
                  <a:schemeClr val="bg1"/>
                </a:solidFill>
              </a:endParaRPr>
            </a:p>
          </p:txBody>
        </p:sp>
        <p:sp>
          <p:nvSpPr>
            <p:cNvPr id="13" name="Seta: para a Direita 12">
              <a:extLst>
                <a:ext uri="{FF2B5EF4-FFF2-40B4-BE49-F238E27FC236}">
                  <a16:creationId xmlns:a16="http://schemas.microsoft.com/office/drawing/2014/main" id="{3163B6EE-5BB6-4EB3-81F6-88C0B9E0B3EB}"/>
                </a:ext>
              </a:extLst>
            </p:cNvPr>
            <p:cNvSpPr/>
            <p:nvPr/>
          </p:nvSpPr>
          <p:spPr>
            <a:xfrm>
              <a:off x="3751815" y="3215170"/>
              <a:ext cx="634300" cy="4473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4" name="Seta: para a Direita 13">
              <a:extLst>
                <a:ext uri="{FF2B5EF4-FFF2-40B4-BE49-F238E27FC236}">
                  <a16:creationId xmlns:a16="http://schemas.microsoft.com/office/drawing/2014/main" id="{9A479F6E-2835-450C-936F-67BF50882D92}"/>
                </a:ext>
              </a:extLst>
            </p:cNvPr>
            <p:cNvSpPr/>
            <p:nvPr/>
          </p:nvSpPr>
          <p:spPr>
            <a:xfrm>
              <a:off x="8009209" y="3215170"/>
              <a:ext cx="634300" cy="4473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3567" name="CaixaDeTexto 17">
              <a:extLst>
                <a:ext uri="{FF2B5EF4-FFF2-40B4-BE49-F238E27FC236}">
                  <a16:creationId xmlns:a16="http://schemas.microsoft.com/office/drawing/2014/main" id="{6949469F-0219-4469-ACE5-C456A34F4E8C}"/>
                </a:ext>
              </a:extLst>
            </p:cNvPr>
            <p:cNvSpPr txBox="1">
              <a:spLocks noChangeArrowheads="1"/>
            </p:cNvSpPr>
            <p:nvPr/>
          </p:nvSpPr>
          <p:spPr bwMode="auto">
            <a:xfrm>
              <a:off x="630161" y="2612392"/>
              <a:ext cx="2538977" cy="1435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lnSpc>
                  <a:spcPct val="150000"/>
                </a:lnSpc>
              </a:pPr>
              <a:r>
                <a:rPr lang="pt-BR" altLang="pt-BR" sz="2800" b="1">
                  <a:solidFill>
                    <a:schemeClr val="bg1"/>
                  </a:solidFill>
                  <a:latin typeface="Roboto Condensed" panose="02000000000000000000" pitchFamily="2" charset="0"/>
                </a:rPr>
                <a:t>Mapa</a:t>
              </a:r>
            </a:p>
            <a:p>
              <a:pPr algn="ctr">
                <a:lnSpc>
                  <a:spcPct val="150000"/>
                </a:lnSpc>
              </a:pPr>
              <a:r>
                <a:rPr lang="pt-BR" altLang="pt-BR" sz="1600" b="1">
                  <a:solidFill>
                    <a:schemeClr val="bg1"/>
                  </a:solidFill>
                  <a:latin typeface="Roboto Condensed" panose="02000000000000000000" pitchFamily="2" charset="0"/>
                </a:rPr>
                <a:t>1/1.000.000</a:t>
              </a:r>
            </a:p>
            <a:p>
              <a:pPr algn="ctr">
                <a:lnSpc>
                  <a:spcPct val="150000"/>
                </a:lnSpc>
              </a:pPr>
              <a:r>
                <a:rPr lang="pt-BR" altLang="pt-BR" sz="1600" b="1">
                  <a:solidFill>
                    <a:schemeClr val="bg1"/>
                  </a:solidFill>
                  <a:latin typeface="Roboto Condensed" panose="02000000000000000000" pitchFamily="2" charset="0"/>
                </a:rPr>
                <a:t>1/250.000</a:t>
              </a:r>
              <a:endParaRPr lang="pt-BR" altLang="pt-BR" sz="1600" b="1">
                <a:solidFill>
                  <a:schemeClr val="bg1"/>
                </a:solidFill>
              </a:endParaRPr>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F9B7D8E8-E6E2-40DA-B9CA-8CCB68DDE8C5}"/>
              </a:ext>
            </a:extLst>
          </p:cNvPr>
          <p:cNvSpPr txBox="1">
            <a:spLocks noChangeArrowheads="1"/>
          </p:cNvSpPr>
          <p:nvPr/>
        </p:nvSpPr>
        <p:spPr bwMode="auto">
          <a:xfrm>
            <a:off x="911225" y="6538913"/>
            <a:ext cx="34321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ts val="400"/>
              </a:spcBef>
              <a:buFont typeface="Times New Roman" panose="02020603050405020304" pitchFamily="18" charset="0"/>
              <a:buNone/>
            </a:pPr>
            <a:r>
              <a:rPr lang="pt-BR" altLang="pt-BR" sz="1100"/>
              <a:t>Fonte: (ALVAREZ et al).</a:t>
            </a:r>
          </a:p>
        </p:txBody>
      </p:sp>
      <p:sp>
        <p:nvSpPr>
          <p:cNvPr id="35843" name="Espaço Reservado para Número de Slide 1">
            <a:extLst>
              <a:ext uri="{FF2B5EF4-FFF2-40B4-BE49-F238E27FC236}">
                <a16:creationId xmlns:a16="http://schemas.microsoft.com/office/drawing/2014/main" id="{16E1A605-0ABD-4007-B769-9A71DDA08688}"/>
              </a:ext>
            </a:extLst>
          </p:cNvPr>
          <p:cNvSpPr>
            <a:spLocks noGrp="1" noChangeArrowheads="1"/>
          </p:cNvSpPr>
          <p:nvPr>
            <p:ph type="sldNum" sz="quarter" idx="4294967295"/>
          </p:nvPr>
        </p:nvSpPr>
        <p:spPr bwMode="auto">
          <a:xfrm>
            <a:off x="11707813" y="6356350"/>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D80F807B-DEE3-4DFF-913D-7ED7FE6FB312}" type="slidenum">
              <a:rPr lang="pt-BR" altLang="pt-BR">
                <a:solidFill>
                  <a:srgbClr val="898989"/>
                </a:solidFill>
                <a:latin typeface="Calibri" panose="020F0502020204030204" pitchFamily="34" charset="0"/>
              </a:rPr>
              <a:pPr/>
              <a:t>18</a:t>
            </a:fld>
            <a:endParaRPr lang="pt-BR" altLang="pt-BR">
              <a:solidFill>
                <a:srgbClr val="898989"/>
              </a:solidFill>
              <a:latin typeface="Calibri" panose="020F0502020204030204" pitchFamily="34" charset="0"/>
            </a:endParaRPr>
          </a:p>
        </p:txBody>
      </p:sp>
      <p:sp>
        <p:nvSpPr>
          <p:cNvPr id="35844" name="Título 2">
            <a:extLst>
              <a:ext uri="{FF2B5EF4-FFF2-40B4-BE49-F238E27FC236}">
                <a16:creationId xmlns:a16="http://schemas.microsoft.com/office/drawing/2014/main" id="{0B5FE087-71FE-4B0A-91F5-9DFF2088B4CF}"/>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sp>
        <p:nvSpPr>
          <p:cNvPr id="35845" name="Text Box 3">
            <a:extLst>
              <a:ext uri="{FF2B5EF4-FFF2-40B4-BE49-F238E27FC236}">
                <a16:creationId xmlns:a16="http://schemas.microsoft.com/office/drawing/2014/main" id="{FF766D6B-C108-47CB-91B6-5AC4D6D14612}"/>
              </a:ext>
            </a:extLst>
          </p:cNvPr>
          <p:cNvSpPr txBox="1">
            <a:spLocks noChangeArrowheads="1"/>
          </p:cNvSpPr>
          <p:nvPr/>
        </p:nvSpPr>
        <p:spPr bwMode="auto">
          <a:xfrm>
            <a:off x="922338" y="2212975"/>
            <a:ext cx="4779962" cy="340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2000" b="1">
                <a:latin typeface="Roboto Condensed" panose="02000000000000000000" pitchFamily="2" charset="0"/>
              </a:rPr>
              <a:t>1.2. Representação Horizontal</a:t>
            </a:r>
          </a:p>
          <a:p>
            <a:pPr eaLnBrk="1" hangingPunct="1"/>
            <a:endParaRPr lang="pt-BR" altLang="pt-BR" sz="2000" b="1">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2000" b="1">
                <a:latin typeface="Roboto Condensed" panose="02000000000000000000" pitchFamily="2" charset="0"/>
                <a:ea typeface="Roboto Condensed" panose="02000000000000000000" pitchFamily="2" charset="0"/>
                <a:cs typeface="Arial Unicode MS" panose="020B0604020202020204" pitchFamily="34" charset="-128"/>
              </a:rPr>
              <a:t>c) Mapas hipsométricos</a:t>
            </a:r>
          </a:p>
          <a:p>
            <a:pPr eaLnBrk="1" hangingPunct="1"/>
            <a:endParaRPr lang="pt-BR" altLang="pt-BR" sz="200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r>
              <a:rPr lang="pt-BR" altLang="pt-BR" sz="2000">
                <a:latin typeface="Roboto Condensed" panose="02000000000000000000" pitchFamily="2" charset="0"/>
                <a:ea typeface="Roboto Condensed" panose="02000000000000000000" pitchFamily="2" charset="0"/>
                <a:cs typeface="Arial Unicode MS" panose="020B0604020202020204" pitchFamily="34" charset="-128"/>
              </a:rPr>
              <a:t>- Nos mapas ou plantas hipsométricos, as diferenças de altura são representadas por colorações diferentes, conforme legenda específica.</a:t>
            </a:r>
          </a:p>
          <a:p>
            <a:pPr algn="just" eaLnBrk="1" hangingPunct="1"/>
            <a:r>
              <a:rPr lang="pt-BR" altLang="pt-BR" sz="2000">
                <a:latin typeface="Roboto Condensed" panose="02000000000000000000" pitchFamily="2" charset="0"/>
              </a:rPr>
              <a:t>- O objetivo é ter um representação com visualização mais clara do que simplesmente através das curvas de nível.</a:t>
            </a:r>
          </a:p>
          <a:p>
            <a:pPr algn="just" eaLnBrk="1" hangingPunct="1"/>
            <a:endParaRPr lang="pt-BR" altLang="pt-BR" sz="2400">
              <a:latin typeface="Roboto Condensed" panose="02000000000000000000" pitchFamily="2" charset="0"/>
            </a:endParaRPr>
          </a:p>
          <a:p>
            <a:pPr algn="just" eaLnBrk="1" hangingPunct="1"/>
            <a:endParaRPr lang="pt-BR" altLang="pt-BR" sz="2000">
              <a:latin typeface="Roboto Condensed" panose="02000000000000000000" pitchFamily="2" charset="0"/>
            </a:endParaRPr>
          </a:p>
          <a:p>
            <a:pPr algn="just" eaLnBrk="1" hangingPunct="1"/>
            <a:endParaRPr lang="pt-BR" altLang="pt-BR" sz="2000">
              <a:latin typeface="Roboto Condensed" panose="02000000000000000000" pitchFamily="2" charset="0"/>
            </a:endParaRPr>
          </a:p>
          <a:p>
            <a:pPr algn="just" eaLnBrk="1" hangingPunct="1"/>
            <a:endParaRPr lang="pt-BR" altLang="pt-BR" sz="2000">
              <a:latin typeface="Roboto Condensed" panose="02000000000000000000" pitchFamily="2" charset="0"/>
            </a:endParaRPr>
          </a:p>
          <a:p>
            <a:pPr algn="just" eaLnBrk="1" hangingPunct="1"/>
            <a:endParaRPr lang="pt-BR" altLang="pt-BR" sz="2000">
              <a:latin typeface="Roboto Condensed" panose="02000000000000000000" pitchFamily="2" charset="0"/>
            </a:endParaRPr>
          </a:p>
        </p:txBody>
      </p:sp>
      <p:pic>
        <p:nvPicPr>
          <p:cNvPr id="35846" name="Picture 10">
            <a:extLst>
              <a:ext uri="{FF2B5EF4-FFF2-40B4-BE49-F238E27FC236}">
                <a16:creationId xmlns:a16="http://schemas.microsoft.com/office/drawing/2014/main" id="{C72AF775-23DD-4950-A74B-D5E2E8A5C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2492375"/>
            <a:ext cx="5781675"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a:extLst>
              <a:ext uri="{FF2B5EF4-FFF2-40B4-BE49-F238E27FC236}">
                <a16:creationId xmlns:a16="http://schemas.microsoft.com/office/drawing/2014/main" id="{8C2C57D1-17BC-42AE-9F59-822087BAC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9" t="1755" b="1991"/>
          <a:stretch>
            <a:fillRect/>
          </a:stretch>
        </p:blipFill>
        <p:spPr bwMode="auto">
          <a:xfrm>
            <a:off x="157163" y="0"/>
            <a:ext cx="9798050" cy="672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Espaço Reservado para Número de Slide 1">
            <a:extLst>
              <a:ext uri="{FF2B5EF4-FFF2-40B4-BE49-F238E27FC236}">
                <a16:creationId xmlns:a16="http://schemas.microsoft.com/office/drawing/2014/main" id="{9EEC6B4B-3947-4548-A789-50D54004FA5F}"/>
              </a:ext>
            </a:extLst>
          </p:cNvPr>
          <p:cNvSpPr>
            <a:spLocks noGrp="1" noChangeArrowheads="1"/>
          </p:cNvSpPr>
          <p:nvPr>
            <p:ph type="sldNum" sz="quarter" idx="4294967295"/>
          </p:nvPr>
        </p:nvSpPr>
        <p:spPr bwMode="auto">
          <a:xfrm>
            <a:off x="11641138" y="6356350"/>
            <a:ext cx="5508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B6293D5-5999-477D-B922-AC14FD154CDB}" type="slidenum">
              <a:rPr lang="pt-BR" altLang="pt-BR">
                <a:solidFill>
                  <a:srgbClr val="898989"/>
                </a:solidFill>
                <a:latin typeface="Calibri" panose="020F0502020204030204" pitchFamily="34" charset="0"/>
              </a:rPr>
              <a:pPr/>
              <a:t>19</a:t>
            </a:fld>
            <a:endParaRPr lang="pt-BR" altLang="pt-BR">
              <a:solidFill>
                <a:srgbClr val="898989"/>
              </a:solidFill>
              <a:latin typeface="Calibri" panose="020F0502020204030204" pitchFamily="34" charset="0"/>
            </a:endParaRPr>
          </a:p>
        </p:txBody>
      </p:sp>
      <p:sp>
        <p:nvSpPr>
          <p:cNvPr id="37892" name="Text Box 3">
            <a:extLst>
              <a:ext uri="{FF2B5EF4-FFF2-40B4-BE49-F238E27FC236}">
                <a16:creationId xmlns:a16="http://schemas.microsoft.com/office/drawing/2014/main" id="{3602A1BD-03DD-4E79-867E-AB6555B89866}"/>
              </a:ext>
            </a:extLst>
          </p:cNvPr>
          <p:cNvSpPr txBox="1">
            <a:spLocks noChangeArrowheads="1"/>
          </p:cNvSpPr>
          <p:nvPr/>
        </p:nvSpPr>
        <p:spPr bwMode="auto">
          <a:xfrm>
            <a:off x="8328025" y="5805488"/>
            <a:ext cx="2881313"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1000">
                <a:latin typeface="Roboto Condensed" panose="02000000000000000000" pitchFamily="2" charset="0"/>
                <a:ea typeface="Roboto Condensed" panose="02000000000000000000" pitchFamily="2" charset="0"/>
                <a:cs typeface="Arial Unicode MS" panose="020B0604020202020204" pitchFamily="34" charset="-128"/>
              </a:rPr>
              <a:t>https://i2.wp.com/narceliodesa.com/wp-content/uploads/2014/01/Como-criar-mapas-hipsom%C3%A9tricos-C%C3%B3pia.png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a:extLst>
              <a:ext uri="{FF2B5EF4-FFF2-40B4-BE49-F238E27FC236}">
                <a16:creationId xmlns:a16="http://schemas.microsoft.com/office/drawing/2014/main" id="{7116A6ED-A62E-4A1D-A5E4-1A233C18822A}"/>
              </a:ext>
            </a:extLst>
          </p:cNvPr>
          <p:cNvSpPr txBox="1">
            <a:spLocks noChangeArrowheads="1"/>
          </p:cNvSpPr>
          <p:nvPr/>
        </p:nvSpPr>
        <p:spPr bwMode="auto">
          <a:xfrm>
            <a:off x="8077200" y="6353175"/>
            <a:ext cx="21097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ct val="100000"/>
            </a:pPr>
            <a:fld id="{66D4BBA3-08F6-4009-82ED-647A9FECE734}" type="slidenum">
              <a:rPr lang="pt-BR" altLang="pt-BR" b="1">
                <a:solidFill>
                  <a:schemeClr val="tx1"/>
                </a:solidFill>
                <a:latin typeface="Roboto Condensed" panose="02000000000000000000" pitchFamily="2" charset="0"/>
              </a:rPr>
              <a:pPr algn="r" eaLnBrk="1" hangingPunct="1">
                <a:buSzPct val="100000"/>
              </a:pPr>
              <a:t>2</a:t>
            </a:fld>
            <a:endParaRPr lang="pt-BR" altLang="pt-BR" b="1">
              <a:solidFill>
                <a:schemeClr val="tx1"/>
              </a:solidFill>
              <a:latin typeface="Roboto Condensed" panose="02000000000000000000" pitchFamily="2" charset="0"/>
            </a:endParaRPr>
          </a:p>
        </p:txBody>
      </p:sp>
      <p:sp>
        <p:nvSpPr>
          <p:cNvPr id="11267" name="Título 2">
            <a:extLst>
              <a:ext uri="{FF2B5EF4-FFF2-40B4-BE49-F238E27FC236}">
                <a16:creationId xmlns:a16="http://schemas.microsoft.com/office/drawing/2014/main" id="{C29AD18C-1AE1-4196-9022-EBB2916C94CC}"/>
              </a:ext>
            </a:extLst>
          </p:cNvPr>
          <p:cNvSpPr txBox="1">
            <a:spLocks noGrp="1" noChangeArrowheads="1"/>
          </p:cNvSpPr>
          <p:nvPr>
            <p:ph type="title"/>
          </p:nvPr>
        </p:nvSpPr>
        <p:spPr>
          <a:xfrm>
            <a:off x="922338" y="635000"/>
            <a:ext cx="10347325" cy="657225"/>
          </a:xfrm>
        </p:spPr>
        <p:txBody>
          <a:bodyPr/>
          <a:lstStyle/>
          <a:p>
            <a:pPr eaLnBrk="1" hangingPunct="1">
              <a:spcBef>
                <a:spcPct val="0"/>
              </a:spcBef>
              <a:buClr>
                <a:srgbClr val="454F5B"/>
              </a:buClr>
              <a:buFont typeface="Montserrat" panose="00000500000000000000" pitchFamily="2" charset="0"/>
              <a:buNone/>
            </a:pPr>
            <a:r>
              <a:rPr lang="pt-BR" altLang="pt-BR" sz="3000" b="1">
                <a:solidFill>
                  <a:srgbClr val="454F5B"/>
                </a:solidFill>
                <a:cs typeface="Arial" panose="020B0604020202020204" pitchFamily="34" charset="0"/>
                <a:sym typeface="Montserrat" panose="00000500000000000000" pitchFamily="2" charset="0"/>
              </a:rPr>
              <a:t>Estrutura da Aula</a:t>
            </a:r>
          </a:p>
        </p:txBody>
      </p:sp>
      <p:sp>
        <p:nvSpPr>
          <p:cNvPr id="11268" name="Text Box 2">
            <a:extLst>
              <a:ext uri="{FF2B5EF4-FFF2-40B4-BE49-F238E27FC236}">
                <a16:creationId xmlns:a16="http://schemas.microsoft.com/office/drawing/2014/main" id="{2B77B3E0-1AC8-4CF2-BBDF-E7B0B37C17D6}"/>
              </a:ext>
            </a:extLst>
          </p:cNvPr>
          <p:cNvSpPr txBox="1">
            <a:spLocks noChangeArrowheads="1"/>
          </p:cNvSpPr>
          <p:nvPr/>
        </p:nvSpPr>
        <p:spPr bwMode="auto">
          <a:xfrm>
            <a:off x="1055688" y="1793875"/>
            <a:ext cx="10872787" cy="474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1800" b="1">
                <a:latin typeface="Roboto Condensed" panose="02000000000000000000" pitchFamily="2" charset="0"/>
                <a:ea typeface="Roboto Condensed" panose="02000000000000000000" pitchFamily="2" charset="0"/>
                <a:cs typeface="Arial Unicode MS" panose="020B0604020202020204" pitchFamily="34" charset="-128"/>
              </a:rPr>
              <a:t>1.0. Formas de representação</a:t>
            </a:r>
          </a:p>
          <a:p>
            <a:pPr eaLnBrk="1" hangingPunct="1"/>
            <a:endParaRPr lang="pt-BR" altLang="pt-BR" sz="1800" b="1">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1.1. Representação horizontal</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a) Pontos cotados</a:t>
            </a: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b) Curvas de nível: Mapas topográficos </a:t>
            </a: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c) Mapas hipsométricos;</a:t>
            </a: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d) Mapas de isodeclividade ou clinográficos; </a:t>
            </a: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e) Bacias de visão.</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1.2. Representação vertical</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a) Perfis topográficos</a:t>
            </a: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b) Perfis clinográficos</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1.3. Representação tridimensional</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b="1">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i="1">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b="1">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b="1" i="1">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b="1" i="1">
              <a:latin typeface="Roboto Condensed" panose="02000000000000000000" pitchFamily="2" charset="0"/>
              <a:ea typeface="Roboto Condensed" panose="02000000000000000000" pitchFamily="2" charset="0"/>
              <a:cs typeface="Arial Unicode MS" panose="020B060402020202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2">
            <a:extLst>
              <a:ext uri="{FF2B5EF4-FFF2-40B4-BE49-F238E27FC236}">
                <a16:creationId xmlns:a16="http://schemas.microsoft.com/office/drawing/2014/main" id="{7CA77610-2447-4732-9C7C-0750C19FF47D}"/>
              </a:ext>
            </a:extLst>
          </p:cNvPr>
          <p:cNvSpPr>
            <a:spLocks noChangeArrowheads="1"/>
          </p:cNvSpPr>
          <p:nvPr/>
        </p:nvSpPr>
        <p:spPr bwMode="auto">
          <a:xfrm>
            <a:off x="1884363" y="5508625"/>
            <a:ext cx="5759450" cy="720725"/>
          </a:xfrm>
          <a:prstGeom prst="roundRect">
            <a:avLst>
              <a:gd name="adj" fmla="val 218"/>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000000"/>
              </a:buClr>
              <a:buFont typeface="Times New Roman" panose="02020603050405020304" pitchFamily="18" charset="0"/>
              <a:buNone/>
            </a:pPr>
            <a:endParaRPr lang="pt-BR" altLang="pt-BR" sz="1800">
              <a:solidFill>
                <a:schemeClr val="tx1"/>
              </a:solidFill>
              <a:latin typeface="Calibri" panose="020F0502020204030204" pitchFamily="34" charset="0"/>
            </a:endParaRPr>
          </a:p>
        </p:txBody>
      </p:sp>
      <p:sp>
        <p:nvSpPr>
          <p:cNvPr id="39939" name="Text Box 3">
            <a:extLst>
              <a:ext uri="{FF2B5EF4-FFF2-40B4-BE49-F238E27FC236}">
                <a16:creationId xmlns:a16="http://schemas.microsoft.com/office/drawing/2014/main" id="{1B03DCC0-FE01-4F25-9904-9B50719FDD00}"/>
              </a:ext>
            </a:extLst>
          </p:cNvPr>
          <p:cNvSpPr txBox="1">
            <a:spLocks noChangeArrowheads="1"/>
          </p:cNvSpPr>
          <p:nvPr/>
        </p:nvSpPr>
        <p:spPr bwMode="auto">
          <a:xfrm>
            <a:off x="839788" y="6434138"/>
            <a:ext cx="43195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1200">
                <a:latin typeface="Roboto Condensed" panose="02000000000000000000" pitchFamily="2" charset="0"/>
                <a:ea typeface="Roboto Condensed" panose="02000000000000000000" pitchFamily="2" charset="0"/>
                <a:cs typeface="Arial Unicode MS" panose="020B0604020202020204" pitchFamily="34" charset="-128"/>
              </a:rPr>
              <a:t>Fonte: www.abagrp.org.br</a:t>
            </a:r>
          </a:p>
        </p:txBody>
      </p:sp>
      <p:sp>
        <p:nvSpPr>
          <p:cNvPr id="39940" name="Espaço Reservado para Número de Slide 1">
            <a:extLst>
              <a:ext uri="{FF2B5EF4-FFF2-40B4-BE49-F238E27FC236}">
                <a16:creationId xmlns:a16="http://schemas.microsoft.com/office/drawing/2014/main" id="{D185730F-DEA7-4984-8E3E-EDE9AD743967}"/>
              </a:ext>
            </a:extLst>
          </p:cNvPr>
          <p:cNvSpPr>
            <a:spLocks noGrp="1" noChangeArrowheads="1"/>
          </p:cNvSpPr>
          <p:nvPr>
            <p:ph type="sldNum" sz="quarter" idx="4294967295"/>
          </p:nvPr>
        </p:nvSpPr>
        <p:spPr bwMode="auto">
          <a:xfrm>
            <a:off x="11385550" y="6399213"/>
            <a:ext cx="4699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11EDB5C-3EA5-4A42-891C-F1A75653E781}" type="slidenum">
              <a:rPr lang="pt-BR" altLang="pt-BR">
                <a:solidFill>
                  <a:srgbClr val="898989"/>
                </a:solidFill>
                <a:latin typeface="Calibri" panose="020F0502020204030204" pitchFamily="34" charset="0"/>
              </a:rPr>
              <a:pPr/>
              <a:t>20</a:t>
            </a:fld>
            <a:endParaRPr lang="pt-BR" altLang="pt-BR">
              <a:solidFill>
                <a:srgbClr val="898989"/>
              </a:solidFill>
              <a:latin typeface="Calibri" panose="020F0502020204030204" pitchFamily="34" charset="0"/>
            </a:endParaRPr>
          </a:p>
        </p:txBody>
      </p:sp>
      <p:pic>
        <p:nvPicPr>
          <p:cNvPr id="39941" name="Imagem 3" descr="Mapa&#10;&#10;Descrição gerada automaticamente">
            <a:extLst>
              <a:ext uri="{FF2B5EF4-FFF2-40B4-BE49-F238E27FC236}">
                <a16:creationId xmlns:a16="http://schemas.microsoft.com/office/drawing/2014/main" id="{256A2B18-63F4-4954-8D1F-3186AEC13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0" y="222250"/>
            <a:ext cx="71532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45CC1CD2-100B-4CB0-9ACA-FCAE64C399B4}"/>
              </a:ext>
            </a:extLst>
          </p:cNvPr>
          <p:cNvSpPr txBox="1">
            <a:spLocks noChangeArrowheads="1"/>
          </p:cNvSpPr>
          <p:nvPr/>
        </p:nvSpPr>
        <p:spPr bwMode="auto">
          <a:xfrm>
            <a:off x="911225" y="6538913"/>
            <a:ext cx="34321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ts val="400"/>
              </a:spcBef>
              <a:buFont typeface="Times New Roman" panose="02020603050405020304" pitchFamily="18" charset="0"/>
              <a:buNone/>
            </a:pPr>
            <a:r>
              <a:rPr lang="pt-BR" altLang="pt-BR" sz="1100"/>
              <a:t>Fonte: (ALVAREZ et al).</a:t>
            </a:r>
          </a:p>
        </p:txBody>
      </p:sp>
      <p:sp>
        <p:nvSpPr>
          <p:cNvPr id="41987" name="Espaço Reservado para Número de Slide 1">
            <a:extLst>
              <a:ext uri="{FF2B5EF4-FFF2-40B4-BE49-F238E27FC236}">
                <a16:creationId xmlns:a16="http://schemas.microsoft.com/office/drawing/2014/main" id="{4A3DFFA3-DA21-41B6-92D6-07EDE0D2C563}"/>
              </a:ext>
            </a:extLst>
          </p:cNvPr>
          <p:cNvSpPr>
            <a:spLocks noGrp="1" noChangeArrowheads="1"/>
          </p:cNvSpPr>
          <p:nvPr>
            <p:ph type="sldNum" sz="quarter" idx="4294967295"/>
          </p:nvPr>
        </p:nvSpPr>
        <p:spPr bwMode="auto">
          <a:xfrm>
            <a:off x="11707813" y="6356350"/>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52CE0D3-E5A0-4CA8-BF3A-B6CBD24C8B07}" type="slidenum">
              <a:rPr lang="pt-BR" altLang="pt-BR">
                <a:solidFill>
                  <a:srgbClr val="898989"/>
                </a:solidFill>
                <a:latin typeface="Calibri" panose="020F0502020204030204" pitchFamily="34" charset="0"/>
              </a:rPr>
              <a:pPr/>
              <a:t>21</a:t>
            </a:fld>
            <a:endParaRPr lang="pt-BR" altLang="pt-BR">
              <a:solidFill>
                <a:srgbClr val="898989"/>
              </a:solidFill>
              <a:latin typeface="Calibri" panose="020F0502020204030204" pitchFamily="34" charset="0"/>
            </a:endParaRPr>
          </a:p>
        </p:txBody>
      </p:sp>
      <p:sp>
        <p:nvSpPr>
          <p:cNvPr id="41988" name="Título 2">
            <a:extLst>
              <a:ext uri="{FF2B5EF4-FFF2-40B4-BE49-F238E27FC236}">
                <a16:creationId xmlns:a16="http://schemas.microsoft.com/office/drawing/2014/main" id="{91565667-B547-49FC-B4D7-C61B039690D1}"/>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sp>
        <p:nvSpPr>
          <p:cNvPr id="41989" name="Text Box 3">
            <a:extLst>
              <a:ext uri="{FF2B5EF4-FFF2-40B4-BE49-F238E27FC236}">
                <a16:creationId xmlns:a16="http://schemas.microsoft.com/office/drawing/2014/main" id="{AC18281C-1ED5-4EDB-AE4A-1AD3D7E53563}"/>
              </a:ext>
            </a:extLst>
          </p:cNvPr>
          <p:cNvSpPr txBox="1">
            <a:spLocks noChangeArrowheads="1"/>
          </p:cNvSpPr>
          <p:nvPr/>
        </p:nvSpPr>
        <p:spPr bwMode="auto">
          <a:xfrm>
            <a:off x="954088" y="1989138"/>
            <a:ext cx="10440987" cy="473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2400" b="1">
                <a:latin typeface="Roboto Condensed" panose="02000000000000000000" pitchFamily="2" charset="0"/>
              </a:rPr>
              <a:t>1.2. Representação Horizontal</a:t>
            </a:r>
          </a:p>
          <a:p>
            <a:pPr eaLnBrk="1" hangingPunct="1"/>
            <a:endParaRPr lang="pt-BR" altLang="pt-BR" sz="2400" b="1">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800">
              <a:latin typeface="Roboto Condensed" panose="02000000000000000000" pitchFamily="2" charset="0"/>
            </a:endParaRPr>
          </a:p>
          <a:p>
            <a:pPr eaLnBrk="1" hangingPunct="1"/>
            <a:r>
              <a:rPr lang="pt-BR" altLang="pt-BR" sz="2400" b="1">
                <a:latin typeface="Roboto Condensed" panose="02000000000000000000" pitchFamily="2" charset="0"/>
              </a:rPr>
              <a:t>d) Mapas de isodeclividade ou clinográficas</a:t>
            </a:r>
          </a:p>
          <a:p>
            <a:pPr eaLnBrk="1" hangingPunct="1"/>
            <a:endParaRPr lang="pt-BR" altLang="pt-BR" sz="2400">
              <a:latin typeface="Roboto Condensed" panose="02000000000000000000" pitchFamily="2" charset="0"/>
            </a:endParaRPr>
          </a:p>
          <a:p>
            <a:pPr eaLnBrk="1" hangingPunct="1"/>
            <a:r>
              <a:rPr lang="pt-BR" altLang="pt-BR" sz="2400">
                <a:latin typeface="Roboto Condensed" panose="02000000000000000000" pitchFamily="2" charset="0"/>
              </a:rPr>
              <a:t>- Representam através de cores áreas de mesma declividade</a:t>
            </a:r>
          </a:p>
          <a:p>
            <a:pPr algn="just" eaLnBrk="1" hangingPunct="1"/>
            <a:endParaRPr lang="pt-BR" altLang="pt-BR" sz="2400">
              <a:latin typeface="Roboto Condensed" panose="02000000000000000000" pitchFamily="2" charset="0"/>
            </a:endParaRPr>
          </a:p>
          <a:p>
            <a:pPr algn="just" eaLnBrk="1" hangingPunct="1"/>
            <a:endParaRPr lang="pt-BR" altLang="pt-BR" sz="2400">
              <a:latin typeface="Roboto Condensed" panose="02000000000000000000" pitchFamily="2" charset="0"/>
            </a:endParaRPr>
          </a:p>
          <a:p>
            <a:pPr algn="just" eaLnBrk="1" hangingPunct="1"/>
            <a:endParaRPr lang="pt-BR" altLang="pt-BR" sz="2400">
              <a:latin typeface="Roboto Condensed" panose="02000000000000000000" pitchFamily="2" charset="0"/>
            </a:endParaRPr>
          </a:p>
          <a:p>
            <a:pPr algn="just" eaLnBrk="1" hangingPunct="1"/>
            <a:endParaRPr lang="pt-BR" altLang="pt-BR" sz="2400">
              <a:latin typeface="Roboto Condensed" panose="02000000000000000000" pitchFamily="2" charset="0"/>
            </a:endParaRPr>
          </a:p>
          <a:p>
            <a:pPr algn="just" eaLnBrk="1" hangingPunct="1"/>
            <a:endParaRPr lang="pt-BR" altLang="pt-BR" sz="2400">
              <a:latin typeface="Roboto Condensed" panose="02000000000000000000" pitchFamily="2"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ço Reservado para Número de Slide 1">
            <a:extLst>
              <a:ext uri="{FF2B5EF4-FFF2-40B4-BE49-F238E27FC236}">
                <a16:creationId xmlns:a16="http://schemas.microsoft.com/office/drawing/2014/main" id="{3F3A79FA-51D6-4E78-B824-B8A9D9339DCC}"/>
              </a:ext>
            </a:extLst>
          </p:cNvPr>
          <p:cNvSpPr>
            <a:spLocks noGrp="1" noChangeArrowheads="1"/>
          </p:cNvSpPr>
          <p:nvPr>
            <p:ph type="sldNum" sz="quarter" idx="4294967295"/>
          </p:nvPr>
        </p:nvSpPr>
        <p:spPr bwMode="auto">
          <a:xfrm>
            <a:off x="11641138" y="6356350"/>
            <a:ext cx="5508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5C5DE070-DEF3-4181-8860-0FCC2314CB27}" type="slidenum">
              <a:rPr lang="pt-BR" altLang="pt-BR">
                <a:solidFill>
                  <a:srgbClr val="898989"/>
                </a:solidFill>
                <a:latin typeface="Calibri" panose="020F0502020204030204" pitchFamily="34" charset="0"/>
              </a:rPr>
              <a:pPr/>
              <a:t>22</a:t>
            </a:fld>
            <a:endParaRPr lang="pt-BR" altLang="pt-BR">
              <a:solidFill>
                <a:srgbClr val="898989"/>
              </a:solidFill>
              <a:latin typeface="Calibri" panose="020F0502020204030204" pitchFamily="34" charset="0"/>
            </a:endParaRPr>
          </a:p>
        </p:txBody>
      </p:sp>
      <p:sp>
        <p:nvSpPr>
          <p:cNvPr id="44035" name="Text Box 3">
            <a:extLst>
              <a:ext uri="{FF2B5EF4-FFF2-40B4-BE49-F238E27FC236}">
                <a16:creationId xmlns:a16="http://schemas.microsoft.com/office/drawing/2014/main" id="{F88FEC31-B328-4FB3-A4AD-C2FBC97E37B3}"/>
              </a:ext>
            </a:extLst>
          </p:cNvPr>
          <p:cNvSpPr txBox="1">
            <a:spLocks noChangeArrowheads="1"/>
          </p:cNvSpPr>
          <p:nvPr/>
        </p:nvSpPr>
        <p:spPr bwMode="auto">
          <a:xfrm>
            <a:off x="10194925" y="6073775"/>
            <a:ext cx="12969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1000">
                <a:latin typeface="Roboto Condensed" panose="02000000000000000000" pitchFamily="2" charset="0"/>
                <a:ea typeface="Roboto Condensed" panose="02000000000000000000" pitchFamily="2" charset="0"/>
                <a:cs typeface="Arial Unicode MS" panose="020B0604020202020204" pitchFamily="34" charset="-128"/>
              </a:rPr>
              <a:t>https://narceliodesa.com/criando-um-mapa-declividade-no-qgis/</a:t>
            </a:r>
          </a:p>
        </p:txBody>
      </p:sp>
      <p:pic>
        <p:nvPicPr>
          <p:cNvPr id="44036" name="Picture 2" descr="Como fazer um Mapa de declividade no QGIS - Narcélio de Sá">
            <a:extLst>
              <a:ext uri="{FF2B5EF4-FFF2-40B4-BE49-F238E27FC236}">
                <a16:creationId xmlns:a16="http://schemas.microsoft.com/office/drawing/2014/main" id="{2B05F88E-B4F9-43C6-9CE3-F463BF623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0"/>
            <a:ext cx="9640888" cy="681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a:extLst>
              <a:ext uri="{FF2B5EF4-FFF2-40B4-BE49-F238E27FC236}">
                <a16:creationId xmlns:a16="http://schemas.microsoft.com/office/drawing/2014/main" id="{1F34A846-12A3-4BA4-9FB2-3B4AB5B38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40" t="1453" r="4137" b="2238"/>
          <a:stretch>
            <a:fillRect/>
          </a:stretch>
        </p:blipFill>
        <p:spPr bwMode="auto">
          <a:xfrm>
            <a:off x="695325" y="127000"/>
            <a:ext cx="8496300" cy="6604000"/>
          </a:xfrm>
          <a:prstGeom prst="rect">
            <a:avLst/>
          </a:prstGeom>
          <a:noFill/>
          <a:ln>
            <a:noFill/>
          </a:ln>
          <a:effectLst/>
          <a:extLst>
            <a:ext uri="{909E8E84-426E-40DD-AFC4-6F175D3DCCD1}">
              <a14:hiddenFill xmlns:a14="http://schemas.microsoft.com/office/drawing/2010/main">
                <a:blipFill dpi="0" rotWithShape="0">
                  <a:blip/>
                  <a:srcRect l="2940" t="1453" r="4137" b="223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3" name="AutoShape 2">
            <a:extLst>
              <a:ext uri="{FF2B5EF4-FFF2-40B4-BE49-F238E27FC236}">
                <a16:creationId xmlns:a16="http://schemas.microsoft.com/office/drawing/2014/main" id="{0FA1F54F-B1DD-42F8-A221-39F52FF83A4E}"/>
              </a:ext>
            </a:extLst>
          </p:cNvPr>
          <p:cNvSpPr>
            <a:spLocks noChangeArrowheads="1"/>
          </p:cNvSpPr>
          <p:nvPr/>
        </p:nvSpPr>
        <p:spPr bwMode="auto">
          <a:xfrm>
            <a:off x="1884363" y="5508625"/>
            <a:ext cx="5759450" cy="720725"/>
          </a:xfrm>
          <a:prstGeom prst="roundRect">
            <a:avLst>
              <a:gd name="adj" fmla="val 218"/>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000000"/>
              </a:buClr>
              <a:buFont typeface="Times New Roman" panose="02020603050405020304" pitchFamily="18" charset="0"/>
              <a:buNone/>
            </a:pPr>
            <a:endParaRPr lang="pt-BR" altLang="pt-BR" sz="1800">
              <a:solidFill>
                <a:schemeClr val="tx1"/>
              </a:solidFill>
              <a:latin typeface="Calibri" panose="020F0502020204030204" pitchFamily="34" charset="0"/>
            </a:endParaRPr>
          </a:p>
        </p:txBody>
      </p:sp>
      <p:sp>
        <p:nvSpPr>
          <p:cNvPr id="46084" name="Text Box 3">
            <a:extLst>
              <a:ext uri="{FF2B5EF4-FFF2-40B4-BE49-F238E27FC236}">
                <a16:creationId xmlns:a16="http://schemas.microsoft.com/office/drawing/2014/main" id="{3A7A8684-4759-47C1-9049-854B4C75A9A7}"/>
              </a:ext>
            </a:extLst>
          </p:cNvPr>
          <p:cNvSpPr txBox="1">
            <a:spLocks noChangeArrowheads="1"/>
          </p:cNvSpPr>
          <p:nvPr/>
        </p:nvSpPr>
        <p:spPr bwMode="auto">
          <a:xfrm>
            <a:off x="839788" y="6434138"/>
            <a:ext cx="43195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1200">
                <a:latin typeface="Roboto Condensed" panose="02000000000000000000" pitchFamily="2" charset="0"/>
                <a:ea typeface="Roboto Condensed" panose="02000000000000000000" pitchFamily="2" charset="0"/>
                <a:cs typeface="Arial Unicode MS" panose="020B0604020202020204" pitchFamily="34" charset="-128"/>
              </a:rPr>
              <a:t>Fonte: www.abagrp.org.br</a:t>
            </a:r>
          </a:p>
        </p:txBody>
      </p:sp>
      <p:sp>
        <p:nvSpPr>
          <p:cNvPr id="46085" name="Espaço Reservado para Número de Slide 1">
            <a:extLst>
              <a:ext uri="{FF2B5EF4-FFF2-40B4-BE49-F238E27FC236}">
                <a16:creationId xmlns:a16="http://schemas.microsoft.com/office/drawing/2014/main" id="{2A621554-BC6B-4A45-921A-5C95C1B6CFBF}"/>
              </a:ext>
            </a:extLst>
          </p:cNvPr>
          <p:cNvSpPr>
            <a:spLocks noGrp="1" noChangeArrowheads="1"/>
          </p:cNvSpPr>
          <p:nvPr>
            <p:ph type="sldNum" sz="quarter" idx="4294967295"/>
          </p:nvPr>
        </p:nvSpPr>
        <p:spPr bwMode="auto">
          <a:xfrm>
            <a:off x="11712575" y="6365875"/>
            <a:ext cx="4699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75D7A0B-C0F3-41BA-AEDD-6F2FCCC9A1CC}" type="slidenum">
              <a:rPr lang="pt-BR" altLang="pt-BR">
                <a:solidFill>
                  <a:srgbClr val="898989"/>
                </a:solidFill>
                <a:latin typeface="Calibri" panose="020F0502020204030204" pitchFamily="34" charset="0"/>
              </a:rPr>
              <a:pPr/>
              <a:t>23</a:t>
            </a:fld>
            <a:endParaRPr lang="pt-BR" altLang="pt-BR">
              <a:solidFill>
                <a:srgbClr val="898989"/>
              </a:solidFill>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a:extLst>
              <a:ext uri="{FF2B5EF4-FFF2-40B4-BE49-F238E27FC236}">
                <a16:creationId xmlns:a16="http://schemas.microsoft.com/office/drawing/2014/main" id="{8CDA198A-C449-49D0-AB8A-5B6A7F1977DF}"/>
              </a:ext>
            </a:extLst>
          </p:cNvPr>
          <p:cNvSpPr>
            <a:spLocks noChangeArrowheads="1"/>
          </p:cNvSpPr>
          <p:nvPr/>
        </p:nvSpPr>
        <p:spPr bwMode="auto">
          <a:xfrm>
            <a:off x="1884363" y="5543550"/>
            <a:ext cx="5759450" cy="720725"/>
          </a:xfrm>
          <a:prstGeom prst="roundRect">
            <a:avLst>
              <a:gd name="adj" fmla="val 218"/>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000000"/>
              </a:buClr>
              <a:buFont typeface="Times New Roman" panose="02020603050405020304" pitchFamily="18" charset="0"/>
              <a:buNone/>
            </a:pPr>
            <a:endParaRPr lang="pt-BR" altLang="pt-BR" sz="1800">
              <a:solidFill>
                <a:schemeClr val="tx1"/>
              </a:solidFill>
              <a:latin typeface="Calibri" panose="020F0502020204030204" pitchFamily="34" charset="0"/>
            </a:endParaRPr>
          </a:p>
        </p:txBody>
      </p:sp>
      <p:sp>
        <p:nvSpPr>
          <p:cNvPr id="48131" name="Espaço Reservado para Número de Slide 1">
            <a:extLst>
              <a:ext uri="{FF2B5EF4-FFF2-40B4-BE49-F238E27FC236}">
                <a16:creationId xmlns:a16="http://schemas.microsoft.com/office/drawing/2014/main" id="{5F8A854A-887B-4B21-A9D5-BF00B9ABB504}"/>
              </a:ext>
            </a:extLst>
          </p:cNvPr>
          <p:cNvSpPr>
            <a:spLocks noGrp="1" noChangeArrowheads="1"/>
          </p:cNvSpPr>
          <p:nvPr>
            <p:ph type="sldNum" sz="quarter" idx="4294967295"/>
          </p:nvPr>
        </p:nvSpPr>
        <p:spPr bwMode="auto">
          <a:xfrm>
            <a:off x="11641138" y="6356350"/>
            <a:ext cx="5508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5B0EE40-11C7-4F98-B65D-F5207D3F1727}" type="slidenum">
              <a:rPr lang="pt-BR" altLang="pt-BR">
                <a:solidFill>
                  <a:srgbClr val="898989"/>
                </a:solidFill>
                <a:latin typeface="Calibri" panose="020F0502020204030204" pitchFamily="34" charset="0"/>
              </a:rPr>
              <a:pPr/>
              <a:t>24</a:t>
            </a:fld>
            <a:endParaRPr lang="pt-BR" altLang="pt-BR">
              <a:solidFill>
                <a:srgbClr val="898989"/>
              </a:solidFill>
              <a:latin typeface="Calibri" panose="020F0502020204030204" pitchFamily="34" charset="0"/>
            </a:endParaRPr>
          </a:p>
        </p:txBody>
      </p:sp>
      <p:pic>
        <p:nvPicPr>
          <p:cNvPr id="48132" name="Picture 2" descr="Hipsometria e declividade de Salvador (BA), com ocorrências de deslizamentos.">
            <a:extLst>
              <a:ext uri="{FF2B5EF4-FFF2-40B4-BE49-F238E27FC236}">
                <a16:creationId xmlns:a16="http://schemas.microsoft.com/office/drawing/2014/main" id="{6449FF62-2F96-4294-A13C-4A41E4FC2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623"/>
          <a:stretch>
            <a:fillRect/>
          </a:stretch>
        </p:blipFill>
        <p:spPr bwMode="auto">
          <a:xfrm>
            <a:off x="227013" y="0"/>
            <a:ext cx="9509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3">
            <a:extLst>
              <a:ext uri="{FF2B5EF4-FFF2-40B4-BE49-F238E27FC236}">
                <a16:creationId xmlns:a16="http://schemas.microsoft.com/office/drawing/2014/main" id="{05C334F2-153C-4E4A-8300-5DD588F7D29F}"/>
              </a:ext>
            </a:extLst>
          </p:cNvPr>
          <p:cNvSpPr txBox="1">
            <a:spLocks noChangeArrowheads="1"/>
          </p:cNvSpPr>
          <p:nvPr/>
        </p:nvSpPr>
        <p:spPr bwMode="auto">
          <a:xfrm>
            <a:off x="9569450" y="6080125"/>
            <a:ext cx="2257425"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1000">
                <a:latin typeface="Roboto Condensed" panose="02000000000000000000" pitchFamily="2" charset="0"/>
                <a:ea typeface="Roboto Condensed" panose="02000000000000000000" pitchFamily="2" charset="0"/>
                <a:cs typeface="Arial Unicode MS" panose="020B0604020202020204" pitchFamily="34" charset="-128"/>
              </a:rPr>
              <a:t>https://www.researchgate.net/figure/Hipsometria-e-declividade-de-Salvador-BA-com-ocorrencias-de-deslizamentos_fig2_334045641</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a:extLst>
              <a:ext uri="{FF2B5EF4-FFF2-40B4-BE49-F238E27FC236}">
                <a16:creationId xmlns:a16="http://schemas.microsoft.com/office/drawing/2014/main" id="{1E14C0D7-BFA2-4204-99D5-469DB552402E}"/>
              </a:ext>
            </a:extLst>
          </p:cNvPr>
          <p:cNvSpPr txBox="1">
            <a:spLocks noChangeArrowheads="1"/>
          </p:cNvSpPr>
          <p:nvPr/>
        </p:nvSpPr>
        <p:spPr bwMode="auto">
          <a:xfrm>
            <a:off x="1884363" y="2122488"/>
            <a:ext cx="8640762"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000000"/>
              </a:buClr>
              <a:buFont typeface="Times New Roman" panose="02020603050405020304" pitchFamily="18" charset="0"/>
              <a:buNone/>
            </a:pPr>
            <a:endParaRPr lang="pt-BR" altLang="pt-BR" sz="1800">
              <a:solidFill>
                <a:schemeClr val="tx1"/>
              </a:solidFill>
              <a:latin typeface="Calibri" panose="020F0502020204030204" pitchFamily="34" charset="0"/>
            </a:endParaRPr>
          </a:p>
        </p:txBody>
      </p:sp>
      <p:sp>
        <p:nvSpPr>
          <p:cNvPr id="50179" name="Text Box 5">
            <a:extLst>
              <a:ext uri="{FF2B5EF4-FFF2-40B4-BE49-F238E27FC236}">
                <a16:creationId xmlns:a16="http://schemas.microsoft.com/office/drawing/2014/main" id="{47671F45-8B74-4563-BFC9-28C6BEEE45C1}"/>
              </a:ext>
            </a:extLst>
          </p:cNvPr>
          <p:cNvSpPr txBox="1">
            <a:spLocks noChangeArrowheads="1"/>
          </p:cNvSpPr>
          <p:nvPr/>
        </p:nvSpPr>
        <p:spPr bwMode="auto">
          <a:xfrm>
            <a:off x="912813" y="2716213"/>
            <a:ext cx="3835400" cy="2976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2400" b="1">
                <a:latin typeface="Roboto Condensed" panose="02000000000000000000" pitchFamily="2" charset="0"/>
                <a:ea typeface="Roboto Condensed" panose="02000000000000000000" pitchFamily="2" charset="0"/>
                <a:cs typeface="Arial Unicode MS" panose="020B0604020202020204" pitchFamily="34" charset="-128"/>
              </a:rPr>
              <a:t>e) </a:t>
            </a:r>
            <a:r>
              <a:rPr lang="pt-BR" altLang="pt-BR" sz="2400" b="1" i="1">
                <a:latin typeface="Roboto Condensed" panose="02000000000000000000" pitchFamily="2" charset="0"/>
                <a:ea typeface="Roboto Condensed" panose="02000000000000000000" pitchFamily="2" charset="0"/>
                <a:cs typeface="Arial Unicode MS" panose="020B0604020202020204" pitchFamily="34" charset="-128"/>
              </a:rPr>
              <a:t>Viewshed </a:t>
            </a:r>
            <a:r>
              <a:rPr lang="pt-BR" altLang="pt-BR" sz="2400" b="1">
                <a:latin typeface="Roboto Condensed" panose="02000000000000000000" pitchFamily="2" charset="0"/>
                <a:ea typeface="Roboto Condensed" panose="02000000000000000000" pitchFamily="2" charset="0"/>
                <a:cs typeface="Arial Unicode MS" panose="020B0604020202020204" pitchFamily="34" charset="-128"/>
              </a:rPr>
              <a:t>ou bacia de visão</a:t>
            </a:r>
          </a:p>
          <a:p>
            <a:pPr algn="just" eaLnBrk="1" hangingPunct="1"/>
            <a:endParaRPr lang="pt-BR" altLang="pt-BR" sz="240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r>
              <a:rPr lang="pt-BR" altLang="pt-BR" sz="2400">
                <a:latin typeface="Roboto Condensed" panose="02000000000000000000" pitchFamily="2" charset="0"/>
                <a:ea typeface="Roboto Condensed" panose="02000000000000000000" pitchFamily="2" charset="0"/>
                <a:cs typeface="Arial Unicode MS" panose="020B0604020202020204" pitchFamily="34" charset="-128"/>
              </a:rPr>
              <a:t>- representa conjunto de pontos na paisagem visíveis a partir de um ponto determinado, considerando as barreiras visuais relacionadas ao relevo.</a:t>
            </a:r>
          </a:p>
          <a:p>
            <a:pPr eaLnBrk="1" hangingPunct="1"/>
            <a:endParaRPr lang="pt-BR" altLang="pt-BR" sz="24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2400">
              <a:ea typeface="Roboto Condensed" panose="02000000000000000000" pitchFamily="2" charset="0"/>
              <a:cs typeface="Arial Unicode MS" panose="020B0604020202020204" pitchFamily="34" charset="-128"/>
            </a:endParaRPr>
          </a:p>
        </p:txBody>
      </p:sp>
      <p:sp>
        <p:nvSpPr>
          <p:cNvPr id="50180" name="Text Box 6">
            <a:extLst>
              <a:ext uri="{FF2B5EF4-FFF2-40B4-BE49-F238E27FC236}">
                <a16:creationId xmlns:a16="http://schemas.microsoft.com/office/drawing/2014/main" id="{6931A89B-2339-482C-BB20-6A1E6C8EA12B}"/>
              </a:ext>
            </a:extLst>
          </p:cNvPr>
          <p:cNvSpPr txBox="1">
            <a:spLocks noChangeArrowheads="1"/>
          </p:cNvSpPr>
          <p:nvPr/>
        </p:nvSpPr>
        <p:spPr bwMode="auto">
          <a:xfrm>
            <a:off x="1101725" y="6356350"/>
            <a:ext cx="31083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1100">
                <a:latin typeface="Roboto Condensed" panose="02000000000000000000" pitchFamily="2" charset="0"/>
              </a:rPr>
              <a:t>http://www.innovativegis.com</a:t>
            </a:r>
          </a:p>
        </p:txBody>
      </p:sp>
      <p:sp>
        <p:nvSpPr>
          <p:cNvPr id="50181" name="Espaço Reservado para Número de Slide 1">
            <a:extLst>
              <a:ext uri="{FF2B5EF4-FFF2-40B4-BE49-F238E27FC236}">
                <a16:creationId xmlns:a16="http://schemas.microsoft.com/office/drawing/2014/main" id="{3EEA0EFC-6F8E-435E-B057-A378FF04986C}"/>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13C09DCA-7591-4B39-ACF8-8065A1EBFC3D}" type="slidenum">
              <a:rPr lang="pt-BR" altLang="pt-BR">
                <a:solidFill>
                  <a:srgbClr val="898989"/>
                </a:solidFill>
                <a:latin typeface="Calibri" panose="020F0502020204030204" pitchFamily="34" charset="0"/>
              </a:rPr>
              <a:pPr/>
              <a:t>25</a:t>
            </a:fld>
            <a:endParaRPr lang="pt-BR" altLang="pt-BR">
              <a:solidFill>
                <a:srgbClr val="898989"/>
              </a:solidFill>
              <a:latin typeface="Calibri" panose="020F0502020204030204" pitchFamily="34" charset="0"/>
            </a:endParaRPr>
          </a:p>
        </p:txBody>
      </p:sp>
      <p:sp>
        <p:nvSpPr>
          <p:cNvPr id="50182" name="Título 2">
            <a:extLst>
              <a:ext uri="{FF2B5EF4-FFF2-40B4-BE49-F238E27FC236}">
                <a16:creationId xmlns:a16="http://schemas.microsoft.com/office/drawing/2014/main" id="{7B43DBF1-03DB-4DA2-8B59-50802EA99F60}"/>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pic>
        <p:nvPicPr>
          <p:cNvPr id="50183" name="Picture 4">
            <a:extLst>
              <a:ext uri="{FF2B5EF4-FFF2-40B4-BE49-F238E27FC236}">
                <a16:creationId xmlns:a16="http://schemas.microsoft.com/office/drawing/2014/main" id="{44B1C186-FAAB-4058-B866-306B57F74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5034" b="69415"/>
          <a:stretch>
            <a:fillRect/>
          </a:stretch>
        </p:blipFill>
        <p:spPr bwMode="auto">
          <a:xfrm>
            <a:off x="5113338" y="3135313"/>
            <a:ext cx="6632575" cy="2557462"/>
          </a:xfrm>
          <a:prstGeom prst="rect">
            <a:avLst/>
          </a:prstGeom>
          <a:noFill/>
          <a:ln>
            <a:noFill/>
          </a:ln>
          <a:effectLst/>
          <a:extLst>
            <a:ext uri="{909E8E84-426E-40DD-AFC4-6F175D3DCCD1}">
              <a14:hiddenFill xmlns:a14="http://schemas.microsoft.com/office/drawing/2010/main">
                <a:blipFill dpi="0" rotWithShape="0">
                  <a:blip/>
                  <a:srcRect r="35034" b="69415"/>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6">
            <a:extLst>
              <a:ext uri="{FF2B5EF4-FFF2-40B4-BE49-F238E27FC236}">
                <a16:creationId xmlns:a16="http://schemas.microsoft.com/office/drawing/2014/main" id="{7C243390-E1B2-43F0-8C4C-3C535B0AD58F}"/>
              </a:ext>
            </a:extLst>
          </p:cNvPr>
          <p:cNvSpPr txBox="1">
            <a:spLocks noChangeArrowheads="1"/>
          </p:cNvSpPr>
          <p:nvPr/>
        </p:nvSpPr>
        <p:spPr bwMode="auto">
          <a:xfrm>
            <a:off x="922338" y="6526213"/>
            <a:ext cx="31083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1100">
                <a:latin typeface="Roboto Condensed" panose="02000000000000000000" pitchFamily="2" charset="0"/>
              </a:rPr>
              <a:t>http://www.innovativegis.com</a:t>
            </a:r>
          </a:p>
        </p:txBody>
      </p:sp>
      <p:sp>
        <p:nvSpPr>
          <p:cNvPr id="52227" name="Espaço Reservado para Número de Slide 1">
            <a:extLst>
              <a:ext uri="{FF2B5EF4-FFF2-40B4-BE49-F238E27FC236}">
                <a16:creationId xmlns:a16="http://schemas.microsoft.com/office/drawing/2014/main" id="{FF6B7E6C-B14A-436E-86F2-74FB9E785B0D}"/>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384C388-5905-430E-B49C-E44F21F7F106}" type="slidenum">
              <a:rPr lang="pt-BR" altLang="pt-BR">
                <a:solidFill>
                  <a:srgbClr val="898989"/>
                </a:solidFill>
                <a:latin typeface="Calibri" panose="020F0502020204030204" pitchFamily="34" charset="0"/>
              </a:rPr>
              <a:pPr/>
              <a:t>26</a:t>
            </a:fld>
            <a:endParaRPr lang="pt-BR" altLang="pt-BR">
              <a:solidFill>
                <a:srgbClr val="898989"/>
              </a:solidFill>
              <a:latin typeface="Calibri" panose="020F0502020204030204" pitchFamily="34" charset="0"/>
            </a:endParaRPr>
          </a:p>
        </p:txBody>
      </p:sp>
      <p:sp>
        <p:nvSpPr>
          <p:cNvPr id="52228" name="Título 2">
            <a:extLst>
              <a:ext uri="{FF2B5EF4-FFF2-40B4-BE49-F238E27FC236}">
                <a16:creationId xmlns:a16="http://schemas.microsoft.com/office/drawing/2014/main" id="{3DE4BF18-EEEC-4F5D-BB40-765EDBB6FB49}"/>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pic>
        <p:nvPicPr>
          <p:cNvPr id="52229" name="Picture 4">
            <a:extLst>
              <a:ext uri="{FF2B5EF4-FFF2-40B4-BE49-F238E27FC236}">
                <a16:creationId xmlns:a16="http://schemas.microsoft.com/office/drawing/2014/main" id="{B701E185-D2A9-4515-B996-A6EC9EFC3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1718"/>
          <a:stretch>
            <a:fillRect/>
          </a:stretch>
        </p:blipFill>
        <p:spPr bwMode="auto">
          <a:xfrm>
            <a:off x="2330450" y="1979613"/>
            <a:ext cx="7531100" cy="4213225"/>
          </a:xfrm>
          <a:prstGeom prst="rect">
            <a:avLst/>
          </a:prstGeom>
          <a:noFill/>
          <a:ln>
            <a:noFill/>
          </a:ln>
          <a:effectLst/>
          <a:extLst>
            <a:ext uri="{909E8E84-426E-40DD-AFC4-6F175D3DCCD1}">
              <a14:hiddenFill xmlns:a14="http://schemas.microsoft.com/office/drawing/2010/main">
                <a:blipFill dpi="0" rotWithShape="0">
                  <a:blip/>
                  <a:srcRect t="3171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tângulo 2">
            <a:extLst>
              <a:ext uri="{FF2B5EF4-FFF2-40B4-BE49-F238E27FC236}">
                <a16:creationId xmlns:a16="http://schemas.microsoft.com/office/drawing/2014/main" id="{AEF91FB7-4CAE-49FB-9E25-5723FD75D3CF}"/>
              </a:ext>
            </a:extLst>
          </p:cNvPr>
          <p:cNvSpPr/>
          <p:nvPr/>
        </p:nvSpPr>
        <p:spPr>
          <a:xfrm>
            <a:off x="7248525" y="1979613"/>
            <a:ext cx="2735263" cy="585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5" name="Retângulo 14">
            <a:extLst>
              <a:ext uri="{FF2B5EF4-FFF2-40B4-BE49-F238E27FC236}">
                <a16:creationId xmlns:a16="http://schemas.microsoft.com/office/drawing/2014/main" id="{50AE8823-EC3B-4737-BDA1-A232AE762A57}"/>
              </a:ext>
            </a:extLst>
          </p:cNvPr>
          <p:cNvSpPr/>
          <p:nvPr/>
        </p:nvSpPr>
        <p:spPr>
          <a:xfrm>
            <a:off x="8256588" y="2284413"/>
            <a:ext cx="1727200" cy="585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Viewshed">
            <a:extLst>
              <a:ext uri="{FF2B5EF4-FFF2-40B4-BE49-F238E27FC236}">
                <a16:creationId xmlns:a16="http://schemas.microsoft.com/office/drawing/2014/main" id="{20338CEE-3146-4482-A4DC-BA9B9E24C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120650"/>
            <a:ext cx="9937750" cy="660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 Box 6">
            <a:extLst>
              <a:ext uri="{FF2B5EF4-FFF2-40B4-BE49-F238E27FC236}">
                <a16:creationId xmlns:a16="http://schemas.microsoft.com/office/drawing/2014/main" id="{DED3D393-804C-4673-BC20-6743A75E9DCF}"/>
              </a:ext>
            </a:extLst>
          </p:cNvPr>
          <p:cNvSpPr txBox="1">
            <a:spLocks noChangeArrowheads="1"/>
          </p:cNvSpPr>
          <p:nvPr/>
        </p:nvSpPr>
        <p:spPr bwMode="auto">
          <a:xfrm rot="-5400000">
            <a:off x="9424988" y="5622925"/>
            <a:ext cx="19304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1100">
                <a:solidFill>
                  <a:schemeClr val="tx1"/>
                </a:solidFill>
                <a:latin typeface="Roboto Condensed" panose="02000000000000000000" pitchFamily="2" charset="0"/>
              </a:rPr>
              <a:t>https://www.gearthblog.com/</a:t>
            </a:r>
          </a:p>
        </p:txBody>
      </p:sp>
      <p:sp>
        <p:nvSpPr>
          <p:cNvPr id="54276" name="Espaço Reservado para Número de Slide 1">
            <a:extLst>
              <a:ext uri="{FF2B5EF4-FFF2-40B4-BE49-F238E27FC236}">
                <a16:creationId xmlns:a16="http://schemas.microsoft.com/office/drawing/2014/main" id="{6D9963BD-DCCE-4E86-9560-CB579D3F4F24}"/>
              </a:ext>
            </a:extLst>
          </p:cNvPr>
          <p:cNvSpPr>
            <a:spLocks noGrp="1" noChangeArrowheads="1"/>
          </p:cNvSpPr>
          <p:nvPr>
            <p:ph type="sldNum" sz="quarter" idx="4294967295"/>
          </p:nvPr>
        </p:nvSpPr>
        <p:spPr bwMode="auto">
          <a:xfrm>
            <a:off x="11617325" y="6342063"/>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1668927-75B5-477B-823C-BDDC0C4B95CE}" type="slidenum">
              <a:rPr lang="pt-BR" altLang="pt-BR">
                <a:solidFill>
                  <a:srgbClr val="898989"/>
                </a:solidFill>
                <a:latin typeface="Calibri" panose="020F0502020204030204" pitchFamily="34" charset="0"/>
              </a:rPr>
              <a:pPr/>
              <a:t>27</a:t>
            </a:fld>
            <a:endParaRPr lang="pt-BR" altLang="pt-BR">
              <a:solidFill>
                <a:srgbClr val="898989"/>
              </a:solidFill>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
            <a:extLst>
              <a:ext uri="{FF2B5EF4-FFF2-40B4-BE49-F238E27FC236}">
                <a16:creationId xmlns:a16="http://schemas.microsoft.com/office/drawing/2014/main" id="{25C2BF12-BB35-4DBE-9587-134C0A150FC4}"/>
              </a:ext>
            </a:extLst>
          </p:cNvPr>
          <p:cNvSpPr txBox="1">
            <a:spLocks noChangeArrowheads="1"/>
          </p:cNvSpPr>
          <p:nvPr/>
        </p:nvSpPr>
        <p:spPr bwMode="auto">
          <a:xfrm>
            <a:off x="1703388" y="1439863"/>
            <a:ext cx="8459787"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000000"/>
              </a:buClr>
              <a:buFont typeface="Times New Roman" panose="02020603050405020304" pitchFamily="18" charset="0"/>
              <a:buNone/>
            </a:pPr>
            <a:endParaRPr lang="pt-BR" altLang="pt-BR" sz="1800">
              <a:solidFill>
                <a:schemeClr val="tx1"/>
              </a:solidFill>
              <a:latin typeface="Calibri" panose="020F0502020204030204" pitchFamily="34" charset="0"/>
            </a:endParaRPr>
          </a:p>
        </p:txBody>
      </p:sp>
      <p:sp>
        <p:nvSpPr>
          <p:cNvPr id="56323" name="Text Box 4">
            <a:extLst>
              <a:ext uri="{FF2B5EF4-FFF2-40B4-BE49-F238E27FC236}">
                <a16:creationId xmlns:a16="http://schemas.microsoft.com/office/drawing/2014/main" id="{6F430EA3-DC4E-4B19-8155-FECF9CA4E3A5}"/>
              </a:ext>
            </a:extLst>
          </p:cNvPr>
          <p:cNvSpPr txBox="1">
            <a:spLocks noChangeArrowheads="1"/>
          </p:cNvSpPr>
          <p:nvPr/>
        </p:nvSpPr>
        <p:spPr bwMode="auto">
          <a:xfrm>
            <a:off x="947738" y="1758950"/>
            <a:ext cx="10693400" cy="152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lnSpc>
                <a:spcPct val="150000"/>
              </a:lnSpc>
            </a:pPr>
            <a:r>
              <a:rPr lang="pt-BR" altLang="pt-BR" sz="1800" b="1">
                <a:latin typeface="Roboto Condensed" panose="02000000000000000000" pitchFamily="2" charset="0"/>
              </a:rPr>
              <a:t>1.3. Representação Vertical</a:t>
            </a:r>
          </a:p>
          <a:p>
            <a:pPr algn="just" eaLnBrk="1" hangingPunct="1">
              <a:lnSpc>
                <a:spcPct val="150000"/>
              </a:lnSpc>
            </a:pPr>
            <a:r>
              <a:rPr lang="pt-BR" altLang="pt-BR" sz="1800" b="1">
                <a:latin typeface="Roboto Condensed" panose="02000000000000000000" pitchFamily="2" charset="0"/>
                <a:ea typeface="Roboto Condensed" panose="02000000000000000000" pitchFamily="2" charset="0"/>
                <a:cs typeface="Arial Unicode MS" panose="020B0604020202020204" pitchFamily="34" charset="-128"/>
              </a:rPr>
              <a:t>a) Perfis Topográficos</a:t>
            </a: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Expressam diferentes cotas ao longo de uma linha de corte estabelecida.</a:t>
            </a:r>
          </a:p>
          <a:p>
            <a:pPr algn="just" eaLnBrk="1" hangingPunct="1">
              <a:lnSpc>
                <a:spcPct val="150000"/>
              </a:lnSpc>
            </a:pPr>
            <a:r>
              <a:rPr lang="pt-BR" altLang="pt-BR" sz="1800" b="1">
                <a:latin typeface="Roboto Condensed" panose="02000000000000000000" pitchFamily="2" charset="0"/>
                <a:ea typeface="Roboto Condensed" panose="02000000000000000000" pitchFamily="2" charset="0"/>
                <a:cs typeface="Arial Unicode MS" panose="020B0604020202020204" pitchFamily="34" charset="-128"/>
              </a:rPr>
              <a:t>b) Perfis Clinográficos.</a:t>
            </a: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Expressam as variações de declividades ao longo de um linha corte escolhida.</a:t>
            </a:r>
          </a:p>
        </p:txBody>
      </p:sp>
      <p:sp>
        <p:nvSpPr>
          <p:cNvPr id="56324" name="Text Box 5">
            <a:extLst>
              <a:ext uri="{FF2B5EF4-FFF2-40B4-BE49-F238E27FC236}">
                <a16:creationId xmlns:a16="http://schemas.microsoft.com/office/drawing/2014/main" id="{BC347FBB-3580-4A44-8BBF-63C17B6A4295}"/>
              </a:ext>
            </a:extLst>
          </p:cNvPr>
          <p:cNvSpPr txBox="1">
            <a:spLocks noChangeArrowheads="1"/>
          </p:cNvSpPr>
          <p:nvPr/>
        </p:nvSpPr>
        <p:spPr bwMode="auto">
          <a:xfrm>
            <a:off x="7319963" y="5621338"/>
            <a:ext cx="2393950"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1300">
                <a:latin typeface="Roboto Condensed" panose="02000000000000000000" pitchFamily="2" charset="0"/>
              </a:rPr>
              <a:t>http://www6.ufrgs.br/seerbio/ojs/index.php/rbb/article/viewFile/1949/1094</a:t>
            </a:r>
          </a:p>
        </p:txBody>
      </p:sp>
      <p:pic>
        <p:nvPicPr>
          <p:cNvPr id="56325" name="Picture 6">
            <a:extLst>
              <a:ext uri="{FF2B5EF4-FFF2-40B4-BE49-F238E27FC236}">
                <a16:creationId xmlns:a16="http://schemas.microsoft.com/office/drawing/2014/main" id="{673DD9E9-4DC1-401B-8F48-33DF66A1C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3284538"/>
            <a:ext cx="6372225" cy="30432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326" name="Espaço Reservado para Número de Slide 1">
            <a:extLst>
              <a:ext uri="{FF2B5EF4-FFF2-40B4-BE49-F238E27FC236}">
                <a16:creationId xmlns:a16="http://schemas.microsoft.com/office/drawing/2014/main" id="{1F4DC790-D8A9-4E15-B0FE-7CD8117CD6E7}"/>
              </a:ext>
            </a:extLst>
          </p:cNvPr>
          <p:cNvSpPr>
            <a:spLocks noGrp="1" noChangeArrowheads="1"/>
          </p:cNvSpPr>
          <p:nvPr>
            <p:ph type="sldNum" sz="quarter" idx="4294967295"/>
          </p:nvPr>
        </p:nvSpPr>
        <p:spPr bwMode="auto">
          <a:xfrm>
            <a:off x="11341100" y="6238875"/>
            <a:ext cx="5984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2E9AA07F-10BB-4A6C-A95B-1F3AA846C5BE}" type="slidenum">
              <a:rPr lang="pt-BR" altLang="pt-BR">
                <a:solidFill>
                  <a:srgbClr val="898989"/>
                </a:solidFill>
                <a:latin typeface="Calibri" panose="020F0502020204030204" pitchFamily="34" charset="0"/>
              </a:rPr>
              <a:pPr/>
              <a:t>28</a:t>
            </a:fld>
            <a:endParaRPr lang="pt-BR" altLang="pt-BR">
              <a:solidFill>
                <a:srgbClr val="898989"/>
              </a:solidFill>
              <a:latin typeface="Calibri" panose="020F0502020204030204" pitchFamily="34" charset="0"/>
            </a:endParaRPr>
          </a:p>
        </p:txBody>
      </p:sp>
      <p:sp>
        <p:nvSpPr>
          <p:cNvPr id="56327" name="Título 2">
            <a:extLst>
              <a:ext uri="{FF2B5EF4-FFF2-40B4-BE49-F238E27FC236}">
                <a16:creationId xmlns:a16="http://schemas.microsoft.com/office/drawing/2014/main" id="{8290A315-8731-43F9-BF93-54E522ADA4BB}"/>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mc:AlternateContent xmlns:mc="http://schemas.openxmlformats.org/markup-compatibility/2006" xmlns:p14="http://schemas.microsoft.com/office/powerpoint/2010/main">
        <mc:Choice Requires="p14">
          <p:contentPart p14:bwMode="auto" r:id="rId4">
            <p14:nvContentPartPr>
              <p14:cNvPr id="2" name="Tinta 1">
                <a:extLst>
                  <a:ext uri="{FF2B5EF4-FFF2-40B4-BE49-F238E27FC236}">
                    <a16:creationId xmlns:a16="http://schemas.microsoft.com/office/drawing/2014/main" id="{CDD340B4-B511-4582-B830-B231317EA3A8}"/>
                  </a:ext>
                </a:extLst>
              </p14:cNvPr>
              <p14:cNvContentPartPr/>
              <p14:nvPr/>
            </p14:nvContentPartPr>
            <p14:xfrm>
              <a:off x="982440" y="1509120"/>
              <a:ext cx="9697680" cy="4884840"/>
            </p14:xfrm>
          </p:contentPart>
        </mc:Choice>
        <mc:Fallback xmlns="">
          <p:pic>
            <p:nvPicPr>
              <p:cNvPr id="2" name="Tinta 1">
                <a:extLst>
                  <a:ext uri="{FF2B5EF4-FFF2-40B4-BE49-F238E27FC236}">
                    <a16:creationId xmlns:a16="http://schemas.microsoft.com/office/drawing/2014/main" id="{CDD340B4-B511-4582-B830-B231317EA3A8}"/>
                  </a:ext>
                </a:extLst>
              </p:cNvPr>
              <p:cNvPicPr/>
              <p:nvPr/>
            </p:nvPicPr>
            <p:blipFill>
              <a:blip r:embed="rId5"/>
              <a:stretch>
                <a:fillRect/>
              </a:stretch>
            </p:blipFill>
            <p:spPr>
              <a:xfrm>
                <a:off x="973080" y="1499760"/>
                <a:ext cx="9716400" cy="4903560"/>
              </a:xfrm>
              <a:prstGeom prst="rect">
                <a:avLst/>
              </a:prstGeom>
            </p:spPr>
          </p:pic>
        </mc:Fallback>
      </mc:AlternateContent>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
            <a:extLst>
              <a:ext uri="{FF2B5EF4-FFF2-40B4-BE49-F238E27FC236}">
                <a16:creationId xmlns:a16="http://schemas.microsoft.com/office/drawing/2014/main" id="{AA05AE14-C131-499D-A4CB-C02DDAC4535B}"/>
              </a:ext>
            </a:extLst>
          </p:cNvPr>
          <p:cNvSpPr txBox="1">
            <a:spLocks noChangeArrowheads="1"/>
          </p:cNvSpPr>
          <p:nvPr/>
        </p:nvSpPr>
        <p:spPr bwMode="auto">
          <a:xfrm>
            <a:off x="1055688" y="1989138"/>
            <a:ext cx="9829800" cy="331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2000" b="1">
                <a:latin typeface="Roboto Condensed" panose="02000000000000000000" pitchFamily="2" charset="0"/>
              </a:rPr>
              <a:t>1.4. Representação Tridimensional</a:t>
            </a:r>
          </a:p>
          <a:p>
            <a:pPr algn="just" eaLnBrk="1" hangingPunct="1">
              <a:lnSpc>
                <a:spcPct val="150000"/>
              </a:lnSpc>
            </a:pPr>
            <a:endParaRPr lang="pt-BR" altLang="pt-BR" sz="2000" b="1">
              <a:latin typeface="Roboto Condensed" panose="02000000000000000000" pitchFamily="2" charset="0"/>
            </a:endParaRPr>
          </a:p>
          <a:p>
            <a:pPr algn="just" eaLnBrk="1" hangingPunct="1">
              <a:lnSpc>
                <a:spcPct val="150000"/>
              </a:lnSpc>
            </a:pPr>
            <a:r>
              <a:rPr lang="pt-BR" altLang="pt-BR" sz="2000" b="1">
                <a:latin typeface="Roboto Condensed" panose="02000000000000000000" pitchFamily="2" charset="0"/>
                <a:ea typeface="Roboto Condensed" panose="02000000000000000000" pitchFamily="2" charset="0"/>
                <a:cs typeface="Arial Unicode MS" panose="020B0604020202020204" pitchFamily="34" charset="-128"/>
              </a:rPr>
              <a:t>a) Maquetes </a:t>
            </a:r>
          </a:p>
          <a:p>
            <a:pPr algn="just" eaLnBrk="1" hangingPunct="1">
              <a:lnSpc>
                <a:spcPct val="150000"/>
              </a:lnSpc>
            </a:pPr>
            <a:endParaRPr lang="pt-BR" altLang="pt-BR" sz="2000" b="1">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lnSpc>
                <a:spcPct val="150000"/>
              </a:lnSpc>
            </a:pPr>
            <a:r>
              <a:rPr lang="pt-BR" altLang="pt-BR" sz="2000" b="1">
                <a:latin typeface="Roboto Condensed" panose="02000000000000000000" pitchFamily="2" charset="0"/>
                <a:ea typeface="Roboto Condensed" panose="02000000000000000000" pitchFamily="2" charset="0"/>
                <a:cs typeface="Arial Unicode MS" panose="020B0604020202020204" pitchFamily="34" charset="-128"/>
              </a:rPr>
              <a:t>b) Modelos Digitais de Elevação (MDE) </a:t>
            </a:r>
            <a:r>
              <a:rPr lang="pt-BR" altLang="pt-BR" sz="2000">
                <a:latin typeface="Roboto Condensed" panose="02000000000000000000" pitchFamily="2" charset="0"/>
                <a:ea typeface="Roboto Condensed" panose="02000000000000000000" pitchFamily="2" charset="0"/>
                <a:cs typeface="Arial Unicode MS" panose="020B0604020202020204" pitchFamily="34" charset="-128"/>
              </a:rPr>
              <a:t>ou </a:t>
            </a:r>
            <a:r>
              <a:rPr lang="pt-BR" altLang="pt-BR" sz="2000" i="1">
                <a:latin typeface="Roboto Condensed" panose="02000000000000000000" pitchFamily="2" charset="0"/>
                <a:ea typeface="Roboto Condensed" panose="02000000000000000000" pitchFamily="2" charset="0"/>
                <a:cs typeface="Arial Unicode MS" panose="020B0604020202020204" pitchFamily="34" charset="-128"/>
              </a:rPr>
              <a:t>Digital Elevation Model </a:t>
            </a:r>
            <a:r>
              <a:rPr lang="pt-BR" altLang="pt-BR" sz="2000">
                <a:latin typeface="Roboto Condensed" panose="02000000000000000000" pitchFamily="2" charset="0"/>
                <a:ea typeface="Roboto Condensed" panose="02000000000000000000" pitchFamily="2" charset="0"/>
                <a:cs typeface="Arial Unicode MS" panose="020B0604020202020204" pitchFamily="34" charset="-128"/>
              </a:rPr>
              <a:t>(DEM)</a:t>
            </a:r>
          </a:p>
          <a:p>
            <a:pPr algn="just" eaLnBrk="1" hangingPunct="1"/>
            <a:endParaRPr lang="pt-BR" altLang="pt-BR" sz="2000" b="1">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000" b="1">
              <a:latin typeface="Roboto Condensed" panose="02000000000000000000" pitchFamily="2" charset="0"/>
              <a:ea typeface="Roboto Condensed" panose="02000000000000000000" pitchFamily="2" charset="0"/>
              <a:cs typeface="Arial Unicode MS" panose="020B0604020202020204" pitchFamily="34" charset="-128"/>
            </a:endParaRPr>
          </a:p>
        </p:txBody>
      </p:sp>
      <p:sp>
        <p:nvSpPr>
          <p:cNvPr id="58371" name="Espaço Reservado para Número de Slide 1">
            <a:extLst>
              <a:ext uri="{FF2B5EF4-FFF2-40B4-BE49-F238E27FC236}">
                <a16:creationId xmlns:a16="http://schemas.microsoft.com/office/drawing/2014/main" id="{9BF277DF-1D8B-4D5C-BBCD-E3741D4A4475}"/>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DF6B7A27-6A40-4268-9455-54139142284F}" type="slidenum">
              <a:rPr lang="pt-BR" altLang="pt-BR">
                <a:solidFill>
                  <a:srgbClr val="898989"/>
                </a:solidFill>
                <a:latin typeface="Calibri" panose="020F0502020204030204" pitchFamily="34" charset="0"/>
              </a:rPr>
              <a:pPr/>
              <a:t>29</a:t>
            </a:fld>
            <a:endParaRPr lang="pt-BR" altLang="pt-BR">
              <a:solidFill>
                <a:srgbClr val="898989"/>
              </a:solidFill>
              <a:latin typeface="Calibri" panose="020F0502020204030204" pitchFamily="34" charset="0"/>
            </a:endParaRPr>
          </a:p>
        </p:txBody>
      </p:sp>
      <p:sp>
        <p:nvSpPr>
          <p:cNvPr id="58372" name="Título 2">
            <a:extLst>
              <a:ext uri="{FF2B5EF4-FFF2-40B4-BE49-F238E27FC236}">
                <a16:creationId xmlns:a16="http://schemas.microsoft.com/office/drawing/2014/main" id="{CB9CC203-9641-4594-A487-5EADFFC5DB7B}"/>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a:extLst>
              <a:ext uri="{FF2B5EF4-FFF2-40B4-BE49-F238E27FC236}">
                <a16:creationId xmlns:a16="http://schemas.microsoft.com/office/drawing/2014/main" id="{145BCC09-2FB0-4F89-9023-192F02EF495D}"/>
              </a:ext>
            </a:extLst>
          </p:cNvPr>
          <p:cNvSpPr txBox="1">
            <a:spLocks noChangeArrowheads="1"/>
          </p:cNvSpPr>
          <p:nvPr/>
        </p:nvSpPr>
        <p:spPr bwMode="auto">
          <a:xfrm>
            <a:off x="8077200" y="6353175"/>
            <a:ext cx="21097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ct val="100000"/>
            </a:pPr>
            <a:fld id="{7A66B83F-9029-4CE4-BED6-4307FA0284E0}" type="slidenum">
              <a:rPr lang="pt-BR" altLang="pt-BR" b="1">
                <a:solidFill>
                  <a:schemeClr val="tx1"/>
                </a:solidFill>
                <a:latin typeface="Roboto Condensed" panose="02000000000000000000" pitchFamily="2" charset="0"/>
              </a:rPr>
              <a:pPr algn="r" eaLnBrk="1" hangingPunct="1">
                <a:buSzPct val="100000"/>
              </a:pPr>
              <a:t>3</a:t>
            </a:fld>
            <a:endParaRPr lang="pt-BR" altLang="pt-BR" b="1">
              <a:solidFill>
                <a:schemeClr val="tx1"/>
              </a:solidFill>
              <a:latin typeface="Roboto Condensed" panose="02000000000000000000" pitchFamily="2" charset="0"/>
            </a:endParaRPr>
          </a:p>
        </p:txBody>
      </p:sp>
      <p:sp>
        <p:nvSpPr>
          <p:cNvPr id="13315" name="Título 2">
            <a:extLst>
              <a:ext uri="{FF2B5EF4-FFF2-40B4-BE49-F238E27FC236}">
                <a16:creationId xmlns:a16="http://schemas.microsoft.com/office/drawing/2014/main" id="{4098C9F1-DA0F-4778-870E-D18723648D86}"/>
              </a:ext>
            </a:extLst>
          </p:cNvPr>
          <p:cNvSpPr txBox="1">
            <a:spLocks noGrp="1" noChangeArrowheads="1"/>
          </p:cNvSpPr>
          <p:nvPr>
            <p:ph type="title"/>
          </p:nvPr>
        </p:nvSpPr>
        <p:spPr>
          <a:xfrm>
            <a:off x="922338" y="635000"/>
            <a:ext cx="10347325" cy="657225"/>
          </a:xfrm>
        </p:spPr>
        <p:txBody>
          <a:bodyPr/>
          <a:lstStyle/>
          <a:p>
            <a:pPr eaLnBrk="1" hangingPunct="1">
              <a:spcBef>
                <a:spcPct val="0"/>
              </a:spcBef>
              <a:buClr>
                <a:srgbClr val="454F5B"/>
              </a:buClr>
              <a:buFont typeface="Montserrat" panose="00000500000000000000" pitchFamily="2" charset="0"/>
              <a:buNone/>
            </a:pPr>
            <a:r>
              <a:rPr lang="pt-BR" altLang="pt-BR" sz="3000" b="1">
                <a:solidFill>
                  <a:srgbClr val="454F5B"/>
                </a:solidFill>
                <a:cs typeface="Arial" panose="020B0604020202020204" pitchFamily="34" charset="0"/>
                <a:sym typeface="Montserrat" panose="00000500000000000000" pitchFamily="2" charset="0"/>
              </a:rPr>
              <a:t>Estrutura da Aula</a:t>
            </a:r>
          </a:p>
        </p:txBody>
      </p:sp>
      <p:sp>
        <p:nvSpPr>
          <p:cNvPr id="13316" name="Text Box 2">
            <a:extLst>
              <a:ext uri="{FF2B5EF4-FFF2-40B4-BE49-F238E27FC236}">
                <a16:creationId xmlns:a16="http://schemas.microsoft.com/office/drawing/2014/main" id="{557CB41C-3934-49EB-9A63-1535DC673742}"/>
              </a:ext>
            </a:extLst>
          </p:cNvPr>
          <p:cNvSpPr txBox="1">
            <a:spLocks noChangeArrowheads="1"/>
          </p:cNvSpPr>
          <p:nvPr/>
        </p:nvSpPr>
        <p:spPr bwMode="auto">
          <a:xfrm>
            <a:off x="1055688" y="1609725"/>
            <a:ext cx="10872787" cy="474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pt-BR" altLang="pt-BR" sz="1800" b="1">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b="1">
                <a:latin typeface="Roboto Condensed" panose="02000000000000000000" pitchFamily="2" charset="0"/>
                <a:ea typeface="Roboto Condensed" panose="02000000000000000000" pitchFamily="2" charset="0"/>
                <a:cs typeface="Arial Unicode MS" panose="020B0604020202020204" pitchFamily="34" charset="-128"/>
              </a:rPr>
              <a:t>2.0. Obtenção  de dados</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2.1 Métodos de aquisição de dados</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a) Topografia clássica</a:t>
            </a: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b) Uso de GPS</a:t>
            </a: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c) Detecção remota</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2. 2. Modelos para aquisição de dados</a:t>
            </a: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a:t>
            </a: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a) Rede regular de pontos</a:t>
            </a: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b) Rede Irregular de triângulos</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b="1">
                <a:latin typeface="Roboto Condensed" panose="02000000000000000000" pitchFamily="2" charset="0"/>
                <a:ea typeface="Roboto Condensed" panose="02000000000000000000" pitchFamily="2" charset="0"/>
                <a:cs typeface="Arial Unicode MS" panose="020B0604020202020204" pitchFamily="34" charset="-128"/>
              </a:rPr>
              <a:t>3.0. Processo de elaboração de Curvas de Nível</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b="1">
                <a:latin typeface="Roboto Condensed" panose="02000000000000000000" pitchFamily="2" charset="0"/>
                <a:ea typeface="Roboto Condensed" panose="02000000000000000000" pitchFamily="2" charset="0"/>
                <a:cs typeface="Arial Unicode MS" panose="020B0604020202020204" pitchFamily="34" charset="-128"/>
              </a:rPr>
              <a:t>4.0. Declividade</a:t>
            </a:r>
          </a:p>
          <a:p>
            <a:pPr eaLnBrk="1" hangingPunct="1"/>
            <a:endParaRPr lang="pt-BR" altLang="pt-BR" sz="1800" b="1" i="1">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i="1">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b="1">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b="1" i="1">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b="1" i="1">
              <a:latin typeface="Roboto Condensed" panose="02000000000000000000" pitchFamily="2" charset="0"/>
              <a:ea typeface="Roboto Condensed" panose="02000000000000000000" pitchFamily="2" charset="0"/>
              <a:cs typeface="Arial Unicode MS" panose="020B060402020202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3">
            <a:extLst>
              <a:ext uri="{FF2B5EF4-FFF2-40B4-BE49-F238E27FC236}">
                <a16:creationId xmlns:a16="http://schemas.microsoft.com/office/drawing/2014/main" id="{8F5450EC-AAD1-465E-8D51-FAFFE0C02442}"/>
              </a:ext>
            </a:extLst>
          </p:cNvPr>
          <p:cNvSpPr txBox="1">
            <a:spLocks noChangeArrowheads="1"/>
          </p:cNvSpPr>
          <p:nvPr/>
        </p:nvSpPr>
        <p:spPr bwMode="auto">
          <a:xfrm>
            <a:off x="1055688" y="5926138"/>
            <a:ext cx="2667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a:latin typeface="Roboto Condensed" panose="02000000000000000000" pitchFamily="2" charset="0"/>
              </a:rPr>
              <a:t>https://br.freepik.com/</a:t>
            </a:r>
            <a:endParaRPr lang="pt-BR" altLang="pt-BR" sz="1800">
              <a:solidFill>
                <a:srgbClr val="FFFFFF"/>
              </a:solidFill>
              <a:latin typeface="Roboto Condensed" panose="02000000000000000000" pitchFamily="2" charset="0"/>
            </a:endParaRPr>
          </a:p>
        </p:txBody>
      </p:sp>
      <p:sp>
        <p:nvSpPr>
          <p:cNvPr id="60419" name="Espaço Reservado para Número de Slide 1">
            <a:extLst>
              <a:ext uri="{FF2B5EF4-FFF2-40B4-BE49-F238E27FC236}">
                <a16:creationId xmlns:a16="http://schemas.microsoft.com/office/drawing/2014/main" id="{FF0B99C0-DF83-4407-944E-EDE1C529ED04}"/>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ACFA4D8-2BB9-4FCA-AD4A-69F7B20BEF28}" type="slidenum">
              <a:rPr lang="pt-BR" altLang="pt-BR">
                <a:solidFill>
                  <a:srgbClr val="898989"/>
                </a:solidFill>
                <a:latin typeface="Calibri" panose="020F0502020204030204" pitchFamily="34" charset="0"/>
              </a:rPr>
              <a:pPr/>
              <a:t>30</a:t>
            </a:fld>
            <a:endParaRPr lang="pt-BR" altLang="pt-BR">
              <a:solidFill>
                <a:srgbClr val="898989"/>
              </a:solidFill>
              <a:latin typeface="Calibri" panose="020F0502020204030204" pitchFamily="34" charset="0"/>
            </a:endParaRPr>
          </a:p>
        </p:txBody>
      </p:sp>
      <p:pic>
        <p:nvPicPr>
          <p:cNvPr id="60420" name="Picture 2" descr="Caminhadas na montanha. linha de mapa da topografia. conceito abstrato mapa  topográfico com espaço para sua cópia. cartografia 3d concep fundo.  infografia de maquete de mapa. fundo de venda. pano de fundo">
            <a:extLst>
              <a:ext uri="{FF2B5EF4-FFF2-40B4-BE49-F238E27FC236}">
                <a16:creationId xmlns:a16="http://schemas.microsoft.com/office/drawing/2014/main" id="{0510E804-072A-4BA8-A22D-616131B4F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688" y="2060575"/>
            <a:ext cx="5611812"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ítulo 2">
            <a:extLst>
              <a:ext uri="{FF2B5EF4-FFF2-40B4-BE49-F238E27FC236}">
                <a16:creationId xmlns:a16="http://schemas.microsoft.com/office/drawing/2014/main" id="{27F1618B-C460-4812-8126-5271A36F5A2F}"/>
              </a:ext>
            </a:extLst>
          </p:cNvPr>
          <p:cNvSpPr txBox="1">
            <a:spLocks noChangeArrowheads="1"/>
          </p:cNvSpPr>
          <p:nvPr/>
        </p:nvSpPr>
        <p:spPr bwMode="auto">
          <a:xfrm>
            <a:off x="922338" y="635000"/>
            <a:ext cx="4957762" cy="657225"/>
          </a:xfrm>
          <a:prstGeom prst="rect">
            <a:avLst/>
          </a:prstGeom>
          <a:noFill/>
          <a:ln>
            <a:noFill/>
          </a:ln>
        </p:spPr>
        <p:txBody>
          <a:bodyPr lIns="91425" tIns="91425" rIns="91425" bIns="91425" anchor="b"/>
          <a:lstStyle>
            <a:defPPr marR="0" lvl="0" algn="l" rtl="0">
              <a:lnSpc>
                <a:spcPct val="100000"/>
              </a:lnSpc>
              <a:spcBef>
                <a:spcPts val="0"/>
              </a:spcBef>
              <a:spcAft>
                <a:spcPts val="0"/>
              </a:spcAft>
            </a:defPPr>
            <a:lvl1pPr lvl="0" algn="l" rtl="0" eaLnBrk="0" fontAlgn="base" hangingPunct="0">
              <a:spcBef>
                <a:spcPts val="0"/>
              </a:spcBef>
              <a:spcAft>
                <a:spcPct val="0"/>
              </a:spcAft>
              <a:defRPr sz="1400">
                <a:solidFill>
                  <a:srgbClr val="000000"/>
                </a:solidFill>
                <a:latin typeface="Roboto Condensed" pitchFamily="2" charset="0"/>
                <a:ea typeface="Roboto Condensed" pitchFamily="2" charset="0"/>
                <a:cs typeface="Arial"/>
                <a:sym typeface="Arial" panose="020B0604020202020204" pitchFamily="34" charset="0"/>
              </a:defRPr>
            </a:lvl1pPr>
            <a:lvl2pPr lvl="1" algn="l" rtl="0" eaLnBrk="0" fontAlgn="base" hangingPunct="0">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2pPr>
            <a:lvl3pPr lvl="2" algn="l" rtl="0" eaLnBrk="0" fontAlgn="base" hangingPunct="0">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3pPr>
            <a:lvl4pPr lvl="3" algn="l" rtl="0" eaLnBrk="0" fontAlgn="base" hangingPunct="0">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4pPr>
            <a:lvl5pPr lvl="4" algn="l" rtl="0" eaLnBrk="0" fontAlgn="base" hangingPunct="0">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5pPr>
            <a:lvl6pPr marL="457200" lvl="5" algn="l" rtl="0" eaLnBrk="1" fontAlgn="base" hangingPunct="1">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6pPr>
            <a:lvl7pPr marL="914400" lvl="6" algn="l" rtl="0" eaLnBrk="1" fontAlgn="base" hangingPunct="1">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7pPr>
            <a:lvl8pPr marL="1371600" lvl="7" algn="l" rtl="0" eaLnBrk="1" fontAlgn="base" hangingPunct="1">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8pPr>
            <a:lvl9pPr marL="1828800" lvl="8" algn="l" rtl="0" eaLnBrk="1" fontAlgn="base" hangingPunct="1">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9pPr>
          </a:lstStyle>
          <a:p>
            <a:pPr eaLnBrk="1" hangingPunct="1">
              <a:spcBef>
                <a:spcPct val="0"/>
              </a:spcBef>
              <a:defRPr/>
            </a:pPr>
            <a:r>
              <a:rPr lang="pt-BR" altLang="pt-BR" sz="2800" b="1" kern="0">
                <a:solidFill>
                  <a:schemeClr val="tx1"/>
                </a:solidFill>
                <a:cs typeface="Arial" panose="020B0604020202020204" pitchFamily="34" charset="0"/>
              </a:rPr>
              <a:t>1.0. Formas de Representação</a:t>
            </a:r>
            <a:endParaRPr lang="pt-BR" altLang="pt-BR" sz="2800" b="1" kern="0" dirty="0">
              <a:solidFill>
                <a:schemeClr val="tx1"/>
              </a:solidFill>
              <a:cs typeface="Arial" panose="020B0604020202020204" pitchFamily="34" charset="0"/>
            </a:endParaRPr>
          </a:p>
        </p:txBody>
      </p:sp>
      <p:pic>
        <p:nvPicPr>
          <p:cNvPr id="60422" name="Picture 4" descr="IMG_7646">
            <a:extLst>
              <a:ext uri="{FF2B5EF4-FFF2-40B4-BE49-F238E27FC236}">
                <a16:creationId xmlns:a16="http://schemas.microsoft.com/office/drawing/2014/main" id="{509ABE0E-2F5E-41B4-9A2A-CFBE27463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2060575"/>
            <a:ext cx="5199063"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CaixaDeTexto 12">
            <a:extLst>
              <a:ext uri="{FF2B5EF4-FFF2-40B4-BE49-F238E27FC236}">
                <a16:creationId xmlns:a16="http://schemas.microsoft.com/office/drawing/2014/main" id="{BA4DA45B-8F85-47A2-8F4C-6EDA284DB242}"/>
              </a:ext>
            </a:extLst>
          </p:cNvPr>
          <p:cNvSpPr txBox="1">
            <a:spLocks noChangeArrowheads="1"/>
          </p:cNvSpPr>
          <p:nvPr/>
        </p:nvSpPr>
        <p:spPr bwMode="auto">
          <a:xfrm>
            <a:off x="7608888" y="5942013"/>
            <a:ext cx="6097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a:t>https://edificarto.wordpress.com/tag/curvas-de-nivel/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a:extLst>
              <a:ext uri="{FF2B5EF4-FFF2-40B4-BE49-F238E27FC236}">
                <a16:creationId xmlns:a16="http://schemas.microsoft.com/office/drawing/2014/main" id="{3B58BA97-EB96-43C5-B3F5-45668C913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206"/>
          <a:stretch>
            <a:fillRect/>
          </a:stretch>
        </p:blipFill>
        <p:spPr bwMode="auto">
          <a:xfrm>
            <a:off x="3108325" y="476250"/>
            <a:ext cx="8027988" cy="6858000"/>
          </a:xfrm>
          <a:prstGeom prst="rect">
            <a:avLst/>
          </a:prstGeom>
          <a:noFill/>
          <a:ln>
            <a:noFill/>
          </a:ln>
          <a:effectLst/>
          <a:extLst>
            <a:ext uri="{909E8E84-426E-40DD-AFC4-6F175D3DCCD1}">
              <a14:hiddenFill xmlns:a14="http://schemas.microsoft.com/office/drawing/2010/main">
                <a:blipFill dpi="0" rotWithShape="0">
                  <a:blip/>
                  <a:srcRect t="2206"/>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7" name="Text Box 3">
            <a:extLst>
              <a:ext uri="{FF2B5EF4-FFF2-40B4-BE49-F238E27FC236}">
                <a16:creationId xmlns:a16="http://schemas.microsoft.com/office/drawing/2014/main" id="{AAA7BEA4-2D58-4AAC-8663-2092BD53222D}"/>
              </a:ext>
            </a:extLst>
          </p:cNvPr>
          <p:cNvSpPr txBox="1">
            <a:spLocks noChangeArrowheads="1"/>
          </p:cNvSpPr>
          <p:nvPr/>
        </p:nvSpPr>
        <p:spPr bwMode="auto">
          <a:xfrm>
            <a:off x="1055688" y="5926138"/>
            <a:ext cx="2667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a:latin typeface="Roboto Condensed" panose="02000000000000000000" pitchFamily="2" charset="0"/>
              </a:rPr>
              <a:t>http://www.abagrp.org.b</a:t>
            </a:r>
            <a:r>
              <a:rPr lang="pt-BR" altLang="pt-BR" sz="1800">
                <a:latin typeface="Roboto Condensed" panose="02000000000000000000" pitchFamily="2" charset="0"/>
              </a:rPr>
              <a:t>r</a:t>
            </a:r>
            <a:r>
              <a:rPr lang="pt-BR" altLang="pt-BR" sz="1800">
                <a:solidFill>
                  <a:srgbClr val="FFFFFF"/>
                </a:solidFill>
                <a:latin typeface="Roboto Condensed" panose="02000000000000000000" pitchFamily="2" charset="0"/>
              </a:rPr>
              <a:t>r</a:t>
            </a:r>
          </a:p>
        </p:txBody>
      </p:sp>
      <p:sp>
        <p:nvSpPr>
          <p:cNvPr id="62468" name="Espaço Reservado para Número de Slide 1">
            <a:extLst>
              <a:ext uri="{FF2B5EF4-FFF2-40B4-BE49-F238E27FC236}">
                <a16:creationId xmlns:a16="http://schemas.microsoft.com/office/drawing/2014/main" id="{A6558C08-7CE0-4EDB-A5D3-AC48C85C25E5}"/>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F54536D-81C6-4701-AA71-355C4379F2CB}" type="slidenum">
              <a:rPr lang="pt-BR" altLang="pt-BR">
                <a:solidFill>
                  <a:srgbClr val="898989"/>
                </a:solidFill>
                <a:latin typeface="Calibri" panose="020F0502020204030204" pitchFamily="34" charset="0"/>
              </a:rPr>
              <a:pPr/>
              <a:t>31</a:t>
            </a:fld>
            <a:endParaRPr lang="pt-BR" altLang="pt-BR">
              <a:solidFill>
                <a:srgbClr val="898989"/>
              </a:solidFill>
              <a:latin typeface="Calibri" panose="020F0502020204030204" pitchFamily="34" charset="0"/>
            </a:endParaRPr>
          </a:p>
        </p:txBody>
      </p:sp>
      <p:sp>
        <p:nvSpPr>
          <p:cNvPr id="10" name="Título 2">
            <a:extLst>
              <a:ext uri="{FF2B5EF4-FFF2-40B4-BE49-F238E27FC236}">
                <a16:creationId xmlns:a16="http://schemas.microsoft.com/office/drawing/2014/main" id="{BFA4FE96-6045-457F-8E6A-3E27805D9BB7}"/>
              </a:ext>
            </a:extLst>
          </p:cNvPr>
          <p:cNvSpPr txBox="1">
            <a:spLocks noChangeArrowheads="1"/>
          </p:cNvSpPr>
          <p:nvPr/>
        </p:nvSpPr>
        <p:spPr bwMode="auto">
          <a:xfrm>
            <a:off x="922338" y="635000"/>
            <a:ext cx="4957762" cy="657225"/>
          </a:xfrm>
          <a:prstGeom prst="rect">
            <a:avLst/>
          </a:prstGeom>
          <a:noFill/>
          <a:ln>
            <a:noFill/>
          </a:ln>
        </p:spPr>
        <p:txBody>
          <a:bodyPr lIns="91425" tIns="91425" rIns="91425" bIns="91425" anchor="b"/>
          <a:lstStyle>
            <a:defPPr marR="0" lvl="0" algn="l" rtl="0">
              <a:lnSpc>
                <a:spcPct val="100000"/>
              </a:lnSpc>
              <a:spcBef>
                <a:spcPts val="0"/>
              </a:spcBef>
              <a:spcAft>
                <a:spcPts val="0"/>
              </a:spcAft>
            </a:defPPr>
            <a:lvl1pPr lvl="0" algn="l" rtl="0" eaLnBrk="0" fontAlgn="base" hangingPunct="0">
              <a:spcBef>
                <a:spcPts val="0"/>
              </a:spcBef>
              <a:spcAft>
                <a:spcPct val="0"/>
              </a:spcAft>
              <a:defRPr sz="1400">
                <a:solidFill>
                  <a:srgbClr val="000000"/>
                </a:solidFill>
                <a:latin typeface="Roboto Condensed" pitchFamily="2" charset="0"/>
                <a:ea typeface="Roboto Condensed" pitchFamily="2" charset="0"/>
                <a:cs typeface="Arial"/>
                <a:sym typeface="Arial" panose="020B0604020202020204" pitchFamily="34" charset="0"/>
              </a:defRPr>
            </a:lvl1pPr>
            <a:lvl2pPr lvl="1" algn="l" rtl="0" eaLnBrk="0" fontAlgn="base" hangingPunct="0">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2pPr>
            <a:lvl3pPr lvl="2" algn="l" rtl="0" eaLnBrk="0" fontAlgn="base" hangingPunct="0">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3pPr>
            <a:lvl4pPr lvl="3" algn="l" rtl="0" eaLnBrk="0" fontAlgn="base" hangingPunct="0">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4pPr>
            <a:lvl5pPr lvl="4" algn="l" rtl="0" eaLnBrk="0" fontAlgn="base" hangingPunct="0">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5pPr>
            <a:lvl6pPr marL="457200" lvl="5" algn="l" rtl="0" eaLnBrk="1" fontAlgn="base" hangingPunct="1">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6pPr>
            <a:lvl7pPr marL="914400" lvl="6" algn="l" rtl="0" eaLnBrk="1" fontAlgn="base" hangingPunct="1">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7pPr>
            <a:lvl8pPr marL="1371600" lvl="7" algn="l" rtl="0" eaLnBrk="1" fontAlgn="base" hangingPunct="1">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8pPr>
            <a:lvl9pPr marL="1828800" lvl="8" algn="l" rtl="0" eaLnBrk="1" fontAlgn="base" hangingPunct="1">
              <a:spcBef>
                <a:spcPts val="0"/>
              </a:spcBef>
              <a:spcAft>
                <a:spcPct val="0"/>
              </a:spcAft>
              <a:defRPr sz="1400">
                <a:solidFill>
                  <a:srgbClr val="000000"/>
                </a:solidFill>
                <a:latin typeface="Roboto Condensed" panose="02000000000000000000" pitchFamily="2" charset="0"/>
                <a:ea typeface="Roboto Condensed" panose="02000000000000000000" pitchFamily="2" charset="0"/>
                <a:cs typeface="Arial" panose="020B0604020202020204" pitchFamily="34" charset="0"/>
                <a:sym typeface="Arial" panose="020B0604020202020204" pitchFamily="34" charset="0"/>
              </a:defRPr>
            </a:lvl9pPr>
          </a:lstStyle>
          <a:p>
            <a:pPr eaLnBrk="1" hangingPunct="1">
              <a:spcBef>
                <a:spcPct val="0"/>
              </a:spcBef>
              <a:defRPr/>
            </a:pPr>
            <a:r>
              <a:rPr lang="pt-BR" altLang="pt-BR" sz="2800" b="1" kern="0">
                <a:solidFill>
                  <a:schemeClr val="tx1"/>
                </a:solidFill>
                <a:cs typeface="Arial" panose="020B0604020202020204" pitchFamily="34" charset="0"/>
              </a:rPr>
              <a:t>1.0. Formas de Representação</a:t>
            </a:r>
            <a:endParaRPr lang="pt-BR" altLang="pt-BR" sz="2800" b="1" kern="0" dirty="0">
              <a:solidFill>
                <a:schemeClr val="tx1"/>
              </a:solidFill>
              <a:cs typeface="Arial" panose="020B0604020202020204" pitchFamily="34" charset="0"/>
            </a:endParaRPr>
          </a:p>
        </p:txBody>
      </p:sp>
      <p:sp>
        <p:nvSpPr>
          <p:cNvPr id="62470" name="Text Box 2">
            <a:extLst>
              <a:ext uri="{FF2B5EF4-FFF2-40B4-BE49-F238E27FC236}">
                <a16:creationId xmlns:a16="http://schemas.microsoft.com/office/drawing/2014/main" id="{B3841C67-E922-4A7C-B5F4-2FF94C565A8C}"/>
              </a:ext>
            </a:extLst>
          </p:cNvPr>
          <p:cNvSpPr txBox="1">
            <a:spLocks noChangeArrowheads="1"/>
          </p:cNvSpPr>
          <p:nvPr/>
        </p:nvSpPr>
        <p:spPr bwMode="auto">
          <a:xfrm>
            <a:off x="192088" y="1450975"/>
            <a:ext cx="4122737"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pt-BR" altLang="pt-BR" sz="1600">
              <a:latin typeface="Roboto Condensed" panose="02000000000000000000" pitchFamily="2" charset="0"/>
              <a:ea typeface="Roboto Condensed" panose="02000000000000000000" pitchFamily="2" charset="0"/>
              <a:cs typeface="Arial Unicode MS" panose="020B0604020202020204" pitchFamily="34" charset="-128"/>
            </a:endParaRPr>
          </a:p>
          <a:p>
            <a:pPr algn="r" eaLnBrk="1" hangingPunct="1"/>
            <a:r>
              <a:rPr lang="pt-BR" altLang="pt-BR" sz="1600">
                <a:latin typeface="Roboto Condensed" panose="02000000000000000000" pitchFamily="2" charset="0"/>
                <a:ea typeface="Roboto Condensed" panose="02000000000000000000" pitchFamily="2" charset="0"/>
                <a:cs typeface="Arial Unicode MS" panose="020B0604020202020204" pitchFamily="34" charset="-128"/>
              </a:rPr>
              <a:t>Exemplo representação tridimensional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
            <a:extLst>
              <a:ext uri="{FF2B5EF4-FFF2-40B4-BE49-F238E27FC236}">
                <a16:creationId xmlns:a16="http://schemas.microsoft.com/office/drawing/2014/main" id="{CE029D4D-0767-409B-8047-199B043D3581}"/>
              </a:ext>
            </a:extLst>
          </p:cNvPr>
          <p:cNvSpPr txBox="1">
            <a:spLocks noChangeArrowheads="1"/>
          </p:cNvSpPr>
          <p:nvPr/>
        </p:nvSpPr>
        <p:spPr bwMode="auto">
          <a:xfrm>
            <a:off x="1055688" y="1989138"/>
            <a:ext cx="7848600" cy="2663825"/>
          </a:xfrm>
          <a:prstGeom prst="rect">
            <a:avLst/>
          </a:prstGeom>
          <a:noFill/>
          <a:ln>
            <a:noFill/>
          </a:ln>
          <a:effec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defRPr/>
            </a:pPr>
            <a:r>
              <a:rPr lang="pt-BR" altLang="pt-BR" sz="2000" b="1" dirty="0">
                <a:latin typeface="Roboto Condensed" panose="02000000000000000000" pitchFamily="2" charset="0"/>
                <a:ea typeface="Roboto Condensed" panose="02000000000000000000" pitchFamily="2" charset="0"/>
              </a:rPr>
              <a:t>1.4. Representação Tridimensional</a:t>
            </a:r>
          </a:p>
          <a:p>
            <a:pPr algn="just" eaLnBrk="1" hangingPunct="1">
              <a:lnSpc>
                <a:spcPct val="150000"/>
              </a:lnSpc>
              <a:defRPr/>
            </a:pPr>
            <a:endParaRPr lang="pt-BR" altLang="pt-BR" sz="2000" b="1"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lnSpc>
                <a:spcPct val="150000"/>
              </a:lnSpc>
              <a:defRPr/>
            </a:pPr>
            <a:r>
              <a:rPr lang="pt-BR" altLang="pt-BR" sz="2000" b="1" dirty="0">
                <a:latin typeface="Roboto Condensed" panose="02000000000000000000" pitchFamily="2" charset="0"/>
                <a:ea typeface="Roboto Condensed" panose="02000000000000000000" pitchFamily="2" charset="0"/>
                <a:cs typeface="Arial Unicode MS" panose="020B0604020202020204" pitchFamily="34" charset="-128"/>
              </a:rPr>
              <a:t>b) Modelos Digitais de Elevação (MDE) </a:t>
            </a:r>
            <a:r>
              <a:rPr lang="pt-BR" altLang="pt-BR" sz="2000" dirty="0">
                <a:latin typeface="Roboto Condensed" panose="02000000000000000000" pitchFamily="2" charset="0"/>
                <a:ea typeface="Roboto Condensed" panose="02000000000000000000" pitchFamily="2" charset="0"/>
                <a:cs typeface="Arial Unicode MS" panose="020B0604020202020204" pitchFamily="34" charset="-128"/>
              </a:rPr>
              <a:t>ou </a:t>
            </a:r>
            <a:r>
              <a:rPr lang="pt-BR" sz="2000" i="1" dirty="0">
                <a:latin typeface="Roboto Condensed" panose="02000000000000000000" pitchFamily="2" charset="0"/>
                <a:ea typeface="Roboto Condensed" panose="02000000000000000000" pitchFamily="2" charset="0"/>
                <a:cs typeface="Arial Unicode MS" panose="020B0604020202020204" pitchFamily="34" charset="-128"/>
              </a:rPr>
              <a:t>Digital </a:t>
            </a:r>
            <a:r>
              <a:rPr lang="pt-BR" sz="2000" i="1" dirty="0" err="1">
                <a:latin typeface="Roboto Condensed" panose="02000000000000000000" pitchFamily="2" charset="0"/>
                <a:ea typeface="Roboto Condensed" panose="02000000000000000000" pitchFamily="2" charset="0"/>
                <a:cs typeface="Arial Unicode MS" panose="020B0604020202020204" pitchFamily="34" charset="-128"/>
              </a:rPr>
              <a:t>Elevation</a:t>
            </a:r>
            <a:r>
              <a:rPr lang="pt-BR" sz="2000" i="1" dirty="0">
                <a:latin typeface="Roboto Condensed" panose="02000000000000000000" pitchFamily="2" charset="0"/>
                <a:ea typeface="Roboto Condensed" panose="02000000000000000000" pitchFamily="2" charset="0"/>
                <a:cs typeface="Arial Unicode MS" panose="020B0604020202020204" pitchFamily="34" charset="-128"/>
              </a:rPr>
              <a:t> Model </a:t>
            </a:r>
            <a:r>
              <a:rPr lang="pt-BR" sz="2000" dirty="0">
                <a:latin typeface="Roboto Condensed" panose="02000000000000000000" pitchFamily="2" charset="0"/>
                <a:ea typeface="Roboto Condensed" panose="02000000000000000000" pitchFamily="2" charset="0"/>
                <a:cs typeface="Arial Unicode MS" panose="020B0604020202020204" pitchFamily="34" charset="-128"/>
              </a:rPr>
              <a:t>(DEM)</a:t>
            </a:r>
          </a:p>
          <a:p>
            <a:pPr marL="342900" indent="-342900" algn="just" eaLnBrk="1" hangingPunct="1">
              <a:lnSpc>
                <a:spcPct val="150000"/>
              </a:lnSpc>
              <a:buFontTx/>
              <a:buChar char="-"/>
              <a:defRPr/>
            </a:pPr>
            <a:r>
              <a:rPr lang="pt-BR" altLang="pt-BR" sz="2000" b="1" dirty="0">
                <a:latin typeface="Roboto Condensed" panose="02000000000000000000" pitchFamily="2" charset="0"/>
                <a:ea typeface="Roboto Condensed" panose="02000000000000000000" pitchFamily="2" charset="0"/>
                <a:cs typeface="Arial Unicode MS" panose="020B0604020202020204" pitchFamily="34" charset="-128"/>
              </a:rPr>
              <a:t>Modelo Digital de Superfície (MDS) ou </a:t>
            </a:r>
            <a:r>
              <a:rPr lang="pt-BR" sz="2000" i="1" dirty="0">
                <a:latin typeface="Roboto Condensed" panose="02000000000000000000" pitchFamily="2" charset="0"/>
                <a:ea typeface="Roboto Condensed" panose="02000000000000000000" pitchFamily="2" charset="0"/>
              </a:rPr>
              <a:t>Digital Surface Model </a:t>
            </a:r>
            <a:r>
              <a:rPr lang="pt-BR" sz="2000" dirty="0">
                <a:latin typeface="Roboto Condensed" panose="02000000000000000000" pitchFamily="2" charset="0"/>
                <a:ea typeface="Roboto Condensed" panose="02000000000000000000" pitchFamily="2" charset="0"/>
              </a:rPr>
              <a:t>(DSM)</a:t>
            </a:r>
            <a:endParaRPr lang="pt-BR" altLang="pt-BR" sz="2000" b="1" dirty="0">
              <a:latin typeface="Roboto Condensed" panose="02000000000000000000" pitchFamily="2" charset="0"/>
              <a:ea typeface="Roboto Condensed" panose="02000000000000000000" pitchFamily="2" charset="0"/>
              <a:cs typeface="Arial Unicode MS" panose="020B0604020202020204" pitchFamily="34" charset="-128"/>
            </a:endParaRPr>
          </a:p>
          <a:p>
            <a:pPr marL="342900" indent="-342900" algn="just" eaLnBrk="1" hangingPunct="1">
              <a:lnSpc>
                <a:spcPct val="150000"/>
              </a:lnSpc>
              <a:buFontTx/>
              <a:buChar char="-"/>
              <a:defRPr/>
            </a:pPr>
            <a:r>
              <a:rPr lang="pt-BR" altLang="pt-BR" sz="2000" b="1" dirty="0">
                <a:latin typeface="Roboto Condensed" panose="02000000000000000000" pitchFamily="2" charset="0"/>
                <a:ea typeface="Roboto Condensed" panose="02000000000000000000" pitchFamily="2" charset="0"/>
                <a:cs typeface="Arial Unicode MS" panose="020B0604020202020204" pitchFamily="34" charset="-128"/>
              </a:rPr>
              <a:t>Modelo Digital de Terreno (MDT) ou </a:t>
            </a:r>
            <a:r>
              <a:rPr lang="pt-BR" sz="2000" i="1" dirty="0">
                <a:latin typeface="Roboto Condensed" panose="02000000000000000000" pitchFamily="2" charset="0"/>
                <a:ea typeface="Roboto Condensed" panose="02000000000000000000" pitchFamily="2" charset="0"/>
              </a:rPr>
              <a:t>Digital </a:t>
            </a:r>
            <a:r>
              <a:rPr lang="pt-BR" sz="2000" i="1" dirty="0" err="1">
                <a:latin typeface="Roboto Condensed" panose="02000000000000000000" pitchFamily="2" charset="0"/>
                <a:ea typeface="Roboto Condensed" panose="02000000000000000000" pitchFamily="2" charset="0"/>
              </a:rPr>
              <a:t>Terrain</a:t>
            </a:r>
            <a:r>
              <a:rPr lang="pt-BR" sz="2000" i="1" dirty="0">
                <a:latin typeface="Roboto Condensed" panose="02000000000000000000" pitchFamily="2" charset="0"/>
                <a:ea typeface="Roboto Condensed" panose="02000000000000000000" pitchFamily="2" charset="0"/>
              </a:rPr>
              <a:t> Model </a:t>
            </a:r>
            <a:r>
              <a:rPr lang="pt-BR" sz="2000" dirty="0">
                <a:latin typeface="Roboto Condensed" panose="02000000000000000000" pitchFamily="2" charset="0"/>
                <a:ea typeface="Roboto Condensed" panose="02000000000000000000" pitchFamily="2" charset="0"/>
              </a:rPr>
              <a:t>(DTM )</a:t>
            </a:r>
            <a:endParaRPr lang="pt-BR" altLang="pt-BR" sz="2000" b="1"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defRPr/>
            </a:pPr>
            <a:endParaRPr lang="pt-BR" altLang="pt-BR" sz="2000" b="1"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defRPr/>
            </a:pPr>
            <a:endParaRPr lang="pt-BR" altLang="pt-BR" sz="2000" b="1" dirty="0">
              <a:latin typeface="Roboto Condensed" panose="02000000000000000000" pitchFamily="2" charset="0"/>
              <a:ea typeface="Roboto Condensed" panose="02000000000000000000" pitchFamily="2" charset="0"/>
              <a:cs typeface="Arial Unicode MS" panose="020B0604020202020204" pitchFamily="34" charset="-128"/>
            </a:endParaRPr>
          </a:p>
        </p:txBody>
      </p:sp>
      <p:sp>
        <p:nvSpPr>
          <p:cNvPr id="64515" name="Espaço Reservado para Número de Slide 1">
            <a:extLst>
              <a:ext uri="{FF2B5EF4-FFF2-40B4-BE49-F238E27FC236}">
                <a16:creationId xmlns:a16="http://schemas.microsoft.com/office/drawing/2014/main" id="{D0550462-1A5E-420E-8730-9828E125ECD0}"/>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AD68DDD-8263-48DC-B6F1-F2584741632B}" type="slidenum">
              <a:rPr lang="pt-BR" altLang="pt-BR">
                <a:solidFill>
                  <a:srgbClr val="898989"/>
                </a:solidFill>
                <a:latin typeface="Calibri" panose="020F0502020204030204" pitchFamily="34" charset="0"/>
              </a:rPr>
              <a:pPr/>
              <a:t>32</a:t>
            </a:fld>
            <a:endParaRPr lang="pt-BR" altLang="pt-BR">
              <a:solidFill>
                <a:srgbClr val="898989"/>
              </a:solidFill>
              <a:latin typeface="Calibri" panose="020F0502020204030204" pitchFamily="34" charset="0"/>
            </a:endParaRPr>
          </a:p>
        </p:txBody>
      </p:sp>
      <p:sp>
        <p:nvSpPr>
          <p:cNvPr id="64516" name="Título 2">
            <a:extLst>
              <a:ext uri="{FF2B5EF4-FFF2-40B4-BE49-F238E27FC236}">
                <a16:creationId xmlns:a16="http://schemas.microsoft.com/office/drawing/2014/main" id="{7A39E240-02C9-4D5B-9186-02B66621CB79}"/>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ço Reservado para Número de Slide 1">
            <a:extLst>
              <a:ext uri="{FF2B5EF4-FFF2-40B4-BE49-F238E27FC236}">
                <a16:creationId xmlns:a16="http://schemas.microsoft.com/office/drawing/2014/main" id="{057370FC-4534-4990-927F-8BD250BCF9E0}"/>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5C224891-711F-4214-85FC-4882652D6DA9}" type="slidenum">
              <a:rPr lang="pt-BR" altLang="pt-BR">
                <a:solidFill>
                  <a:srgbClr val="898989"/>
                </a:solidFill>
                <a:latin typeface="Calibri" panose="020F0502020204030204" pitchFamily="34" charset="0"/>
              </a:rPr>
              <a:pPr/>
              <a:t>33</a:t>
            </a:fld>
            <a:endParaRPr lang="pt-BR" altLang="pt-BR">
              <a:solidFill>
                <a:srgbClr val="898989"/>
              </a:solidFill>
              <a:latin typeface="Calibri" panose="020F0502020204030204" pitchFamily="34" charset="0"/>
            </a:endParaRPr>
          </a:p>
        </p:txBody>
      </p:sp>
      <p:sp>
        <p:nvSpPr>
          <p:cNvPr id="66563" name="Título 2">
            <a:extLst>
              <a:ext uri="{FF2B5EF4-FFF2-40B4-BE49-F238E27FC236}">
                <a16:creationId xmlns:a16="http://schemas.microsoft.com/office/drawing/2014/main" id="{A14DF636-93A2-47D6-833C-4B9801C96227}"/>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pic>
        <p:nvPicPr>
          <p:cNvPr id="66564" name="Picture 4" descr="3.2 Digital Elevation Models | CHARIM">
            <a:extLst>
              <a:ext uri="{FF2B5EF4-FFF2-40B4-BE49-F238E27FC236}">
                <a16:creationId xmlns:a16="http://schemas.microsoft.com/office/drawing/2014/main" id="{BB1E89EC-03C8-49C8-B4D4-B0248BE7D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989138"/>
            <a:ext cx="649128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CaixaDeTexto 6">
            <a:extLst>
              <a:ext uri="{FF2B5EF4-FFF2-40B4-BE49-F238E27FC236}">
                <a16:creationId xmlns:a16="http://schemas.microsoft.com/office/drawing/2014/main" id="{8FDA880C-63C5-4D9C-8D6C-D01D6942FBA3}"/>
              </a:ext>
            </a:extLst>
          </p:cNvPr>
          <p:cNvSpPr txBox="1">
            <a:spLocks noChangeArrowheads="1"/>
          </p:cNvSpPr>
          <p:nvPr/>
        </p:nvSpPr>
        <p:spPr bwMode="auto">
          <a:xfrm>
            <a:off x="1343025" y="6354763"/>
            <a:ext cx="60991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a:latin typeface="Roboto Condensed" panose="02000000000000000000" pitchFamily="2" charset="0"/>
              </a:rPr>
              <a:t>http://www.charim.net/datamanagement/32</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ço Reservado para Número de Slide 1">
            <a:extLst>
              <a:ext uri="{FF2B5EF4-FFF2-40B4-BE49-F238E27FC236}">
                <a16:creationId xmlns:a16="http://schemas.microsoft.com/office/drawing/2014/main" id="{C9E762E7-3D3C-4B43-ABD1-91C7F6EB945B}"/>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2B061007-84AF-4919-A11E-B581A1D14156}" type="slidenum">
              <a:rPr lang="pt-BR" altLang="pt-BR">
                <a:solidFill>
                  <a:srgbClr val="898989"/>
                </a:solidFill>
                <a:latin typeface="Calibri" panose="020F0502020204030204" pitchFamily="34" charset="0"/>
              </a:rPr>
              <a:pPr/>
              <a:t>34</a:t>
            </a:fld>
            <a:endParaRPr lang="pt-BR" altLang="pt-BR">
              <a:solidFill>
                <a:srgbClr val="898989"/>
              </a:solidFill>
              <a:latin typeface="Calibri" panose="020F0502020204030204" pitchFamily="34" charset="0"/>
            </a:endParaRPr>
          </a:p>
        </p:txBody>
      </p:sp>
      <p:sp>
        <p:nvSpPr>
          <p:cNvPr id="68611" name="Título 2">
            <a:extLst>
              <a:ext uri="{FF2B5EF4-FFF2-40B4-BE49-F238E27FC236}">
                <a16:creationId xmlns:a16="http://schemas.microsoft.com/office/drawing/2014/main" id="{8AED4FD4-90CC-4099-ABCF-D7B6B6B1BDBB}"/>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sp>
        <p:nvSpPr>
          <p:cNvPr id="68612" name="CaixaDeTexto 6">
            <a:extLst>
              <a:ext uri="{FF2B5EF4-FFF2-40B4-BE49-F238E27FC236}">
                <a16:creationId xmlns:a16="http://schemas.microsoft.com/office/drawing/2014/main" id="{6E12D70E-2C0D-44A9-9ABD-E24AA55813A0}"/>
              </a:ext>
            </a:extLst>
          </p:cNvPr>
          <p:cNvSpPr txBox="1">
            <a:spLocks noChangeArrowheads="1"/>
          </p:cNvSpPr>
          <p:nvPr/>
        </p:nvSpPr>
        <p:spPr bwMode="auto">
          <a:xfrm>
            <a:off x="1041400" y="5883275"/>
            <a:ext cx="7488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sz="1100">
                <a:latin typeface="Roboto Condensed" panose="02000000000000000000" pitchFamily="2" charset="0"/>
              </a:rPr>
              <a:t>http://cartografia.salvador.ba.gov.br/index.php/menu-cartografia/cartografia-de-referencia</a:t>
            </a:r>
          </a:p>
        </p:txBody>
      </p:sp>
      <p:pic>
        <p:nvPicPr>
          <p:cNvPr id="68613" name="Picture 2">
            <a:extLst>
              <a:ext uri="{FF2B5EF4-FFF2-40B4-BE49-F238E27FC236}">
                <a16:creationId xmlns:a16="http://schemas.microsoft.com/office/drawing/2014/main" id="{2FD75CB9-BA60-41C2-B7BB-E943962D8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963" y="2066925"/>
            <a:ext cx="54260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4">
            <a:extLst>
              <a:ext uri="{FF2B5EF4-FFF2-40B4-BE49-F238E27FC236}">
                <a16:creationId xmlns:a16="http://schemas.microsoft.com/office/drawing/2014/main" id="{05A1B532-7834-4F90-8D6D-0567A4F0B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00" y="2066925"/>
            <a:ext cx="54260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CaixaDeTexto 8">
            <a:extLst>
              <a:ext uri="{FF2B5EF4-FFF2-40B4-BE49-F238E27FC236}">
                <a16:creationId xmlns:a16="http://schemas.microsoft.com/office/drawing/2014/main" id="{FE519989-3D1F-4072-BC7C-E0A26344D2B9}"/>
              </a:ext>
            </a:extLst>
          </p:cNvPr>
          <p:cNvSpPr txBox="1">
            <a:spLocks noChangeArrowheads="1"/>
          </p:cNvSpPr>
          <p:nvPr/>
        </p:nvSpPr>
        <p:spPr bwMode="auto">
          <a:xfrm>
            <a:off x="6494463" y="1716088"/>
            <a:ext cx="1185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b="1">
                <a:latin typeface="Roboto Condensed" panose="02000000000000000000" pitchFamily="2" charset="0"/>
                <a:ea typeface="Roboto Condensed" panose="02000000000000000000" pitchFamily="2" charset="0"/>
                <a:cs typeface="Arial Unicode MS" panose="020B0604020202020204" pitchFamily="34" charset="-128"/>
              </a:rPr>
              <a:t>MDT </a:t>
            </a:r>
            <a:endParaRPr lang="pt-BR" altLang="pt-BR">
              <a:ea typeface="Roboto Condensed" panose="02000000000000000000" pitchFamily="2" charset="0"/>
              <a:cs typeface="Arial Unicode MS" panose="020B0604020202020204" pitchFamily="34" charset="-128"/>
            </a:endParaRPr>
          </a:p>
        </p:txBody>
      </p:sp>
      <p:sp>
        <p:nvSpPr>
          <p:cNvPr id="68616" name="CaixaDeTexto 9">
            <a:extLst>
              <a:ext uri="{FF2B5EF4-FFF2-40B4-BE49-F238E27FC236}">
                <a16:creationId xmlns:a16="http://schemas.microsoft.com/office/drawing/2014/main" id="{1E4E80CA-29B0-4D41-A7B6-D66CDE0D2124}"/>
              </a:ext>
            </a:extLst>
          </p:cNvPr>
          <p:cNvSpPr txBox="1">
            <a:spLocks noChangeArrowheads="1"/>
          </p:cNvSpPr>
          <p:nvPr/>
        </p:nvSpPr>
        <p:spPr bwMode="auto">
          <a:xfrm>
            <a:off x="952500" y="1757363"/>
            <a:ext cx="1184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b="1" dirty="0">
                <a:latin typeface="Roboto Condensed" panose="02000000000000000000" pitchFamily="2" charset="0"/>
                <a:ea typeface="Roboto Condensed" panose="02000000000000000000" pitchFamily="2" charset="0"/>
                <a:cs typeface="Arial Unicode MS" panose="020B0604020202020204" pitchFamily="34" charset="-128"/>
              </a:rPr>
              <a:t>MDS </a:t>
            </a:r>
            <a:endParaRPr lang="pt-BR" altLang="pt-BR" dirty="0">
              <a:ea typeface="Roboto Condensed" panose="02000000000000000000" pitchFamily="2" charset="0"/>
              <a:cs typeface="Arial Unicode MS" panose="020B060402020202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hape 76">
            <a:extLst>
              <a:ext uri="{FF2B5EF4-FFF2-40B4-BE49-F238E27FC236}">
                <a16:creationId xmlns:a16="http://schemas.microsoft.com/office/drawing/2014/main" id="{B9E58677-BA87-4225-8E14-60E82A0F16BD}"/>
              </a:ext>
            </a:extLst>
          </p:cNvPr>
          <p:cNvSpPr txBox="1">
            <a:spLocks noGrp="1" noChangeArrowheads="1"/>
          </p:cNvSpPr>
          <p:nvPr>
            <p:ph type="ctrTitle"/>
          </p:nvPr>
        </p:nvSpPr>
        <p:spPr>
          <a:xfrm>
            <a:off x="2209800" y="3863975"/>
            <a:ext cx="4505325" cy="1909763"/>
          </a:xfrm>
        </p:spPr>
        <p:txBody>
          <a:bodyPr/>
          <a:lstStyle/>
          <a:p>
            <a:pPr eaLnBrk="1" hangingPunct="1">
              <a:spcBef>
                <a:spcPct val="0"/>
              </a:spcBef>
              <a:buSzTx/>
              <a:buFont typeface="Montserrat" panose="00000500000000000000" pitchFamily="2" charset="0"/>
              <a:buNone/>
            </a:pPr>
            <a:r>
              <a:rPr lang="pt-BR" altLang="pt-BR" sz="9600" b="1">
                <a:solidFill>
                  <a:schemeClr val="bg1"/>
                </a:solidFill>
                <a:cs typeface="Arial" panose="020B0604020202020204" pitchFamily="34" charset="0"/>
                <a:sym typeface="Montserrat" panose="00000500000000000000" pitchFamily="2" charset="0"/>
              </a:rPr>
              <a:t>2.</a:t>
            </a:r>
            <a:br>
              <a:rPr lang="pt-BR" altLang="pt-BR" sz="9600" b="1">
                <a:solidFill>
                  <a:schemeClr val="bg1"/>
                </a:solidFill>
                <a:cs typeface="Arial" panose="020B0604020202020204" pitchFamily="34" charset="0"/>
                <a:sym typeface="Montserrat" panose="00000500000000000000" pitchFamily="2" charset="0"/>
              </a:rPr>
            </a:br>
            <a:r>
              <a:rPr lang="pt-BR" altLang="pt-BR" sz="5400" b="1">
                <a:solidFill>
                  <a:schemeClr val="bg1"/>
                </a:solidFill>
                <a:cs typeface="Arial" panose="020B0604020202020204" pitchFamily="34" charset="0"/>
                <a:sym typeface="Montserrat" panose="00000500000000000000" pitchFamily="2" charset="0"/>
              </a:rPr>
              <a:t>Obtenção de Dados</a:t>
            </a:r>
            <a:endParaRPr lang="pt-BR" altLang="pt-BR" b="1">
              <a:cs typeface="Arial" panose="020B0604020202020204" pitchFamily="34" charset="0"/>
              <a:sym typeface="Montserrat" panose="00000500000000000000" pitchFamily="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1">
            <a:extLst>
              <a:ext uri="{FF2B5EF4-FFF2-40B4-BE49-F238E27FC236}">
                <a16:creationId xmlns:a16="http://schemas.microsoft.com/office/drawing/2014/main" id="{76BBF894-CFC1-4A7D-9678-005BA088BBAC}"/>
              </a:ext>
            </a:extLst>
          </p:cNvPr>
          <p:cNvSpPr txBox="1">
            <a:spLocks noChangeArrowheads="1"/>
          </p:cNvSpPr>
          <p:nvPr/>
        </p:nvSpPr>
        <p:spPr bwMode="auto">
          <a:xfrm>
            <a:off x="1119188" y="2043113"/>
            <a:ext cx="7064375" cy="415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50000"/>
              </a:lnSpc>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2.1 Métodos de aquisição de dados</a:t>
            </a:r>
          </a:p>
          <a:p>
            <a:pPr eaLnBrk="1" hangingPunct="1">
              <a:lnSpc>
                <a:spcPct val="150000"/>
              </a:lnSpc>
            </a:pPr>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lnSpc>
                <a:spcPct val="150000"/>
              </a:lnSpc>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a) Topografia clássica</a:t>
            </a:r>
          </a:p>
          <a:p>
            <a:pPr eaLnBrk="1" hangingPunct="1">
              <a:lnSpc>
                <a:spcPct val="150000"/>
              </a:lnSpc>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b) Uso de GNSS</a:t>
            </a:r>
          </a:p>
          <a:p>
            <a:pPr eaLnBrk="1" hangingPunct="1">
              <a:lnSpc>
                <a:spcPct val="150000"/>
              </a:lnSpc>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c) Fotogrametria</a:t>
            </a:r>
          </a:p>
          <a:p>
            <a:pPr eaLnBrk="1" hangingPunct="1">
              <a:lnSpc>
                <a:spcPct val="150000"/>
              </a:lnSpc>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d) Detecção remota</a:t>
            </a:r>
          </a:p>
          <a:p>
            <a:pPr eaLnBrk="1" hangingPunct="1">
              <a:lnSpc>
                <a:spcPct val="150000"/>
              </a:lnSpc>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 LIDAR – Light Detection And Ranging (topografia e batimetria);</a:t>
            </a:r>
          </a:p>
          <a:p>
            <a:pPr eaLnBrk="1" hangingPunct="1">
              <a:lnSpc>
                <a:spcPct val="150000"/>
              </a:lnSpc>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 SONAR – Sound Navigation and Ranging (batimetria).</a:t>
            </a:r>
          </a:p>
          <a:p>
            <a:pPr eaLnBrk="1" hangingPunct="1">
              <a:lnSpc>
                <a:spcPct val="150000"/>
              </a:lnSpc>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 InSAR – Interferometric Synthetic Aperture Radar.</a:t>
            </a:r>
          </a:p>
          <a:p>
            <a:pPr eaLnBrk="1" hangingPunct="1">
              <a:lnSpc>
                <a:spcPct val="150000"/>
              </a:lnSpc>
            </a:pPr>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lnSpc>
                <a:spcPct val="150000"/>
              </a:lnSpc>
            </a:pPr>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p:txBody>
      </p:sp>
      <p:sp>
        <p:nvSpPr>
          <p:cNvPr id="72707" name="Espaço Reservado para Número de Slide 1">
            <a:extLst>
              <a:ext uri="{FF2B5EF4-FFF2-40B4-BE49-F238E27FC236}">
                <a16:creationId xmlns:a16="http://schemas.microsoft.com/office/drawing/2014/main" id="{13C947DE-7839-4E3F-9AAD-352EF486644D}"/>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964036F-201A-48FD-9263-095D5058B5AA}" type="slidenum">
              <a:rPr lang="pt-BR" altLang="pt-BR">
                <a:solidFill>
                  <a:srgbClr val="898989"/>
                </a:solidFill>
                <a:latin typeface="Calibri" panose="020F0502020204030204" pitchFamily="34" charset="0"/>
              </a:rPr>
              <a:pPr/>
              <a:t>36</a:t>
            </a:fld>
            <a:endParaRPr lang="pt-BR" altLang="pt-BR">
              <a:solidFill>
                <a:srgbClr val="898989"/>
              </a:solidFill>
              <a:latin typeface="Calibri" panose="020F0502020204030204" pitchFamily="34" charset="0"/>
            </a:endParaRPr>
          </a:p>
        </p:txBody>
      </p:sp>
      <p:sp>
        <p:nvSpPr>
          <p:cNvPr id="72708" name="Título 2">
            <a:extLst>
              <a:ext uri="{FF2B5EF4-FFF2-40B4-BE49-F238E27FC236}">
                <a16:creationId xmlns:a16="http://schemas.microsoft.com/office/drawing/2014/main" id="{AE3187B7-6709-4520-B2E1-C948F0B93E1F}"/>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2.0. Obtenção de Dados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1">
            <a:extLst>
              <a:ext uri="{FF2B5EF4-FFF2-40B4-BE49-F238E27FC236}">
                <a16:creationId xmlns:a16="http://schemas.microsoft.com/office/drawing/2014/main" id="{ABB10E15-0332-47D9-AF80-81C67941792C}"/>
              </a:ext>
            </a:extLst>
          </p:cNvPr>
          <p:cNvSpPr txBox="1">
            <a:spLocks noChangeArrowheads="1"/>
          </p:cNvSpPr>
          <p:nvPr/>
        </p:nvSpPr>
        <p:spPr bwMode="auto">
          <a:xfrm>
            <a:off x="1055688" y="1773238"/>
            <a:ext cx="7065962" cy="415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50000"/>
              </a:lnSpc>
            </a:pPr>
            <a:r>
              <a:rPr lang="pt-BR" altLang="pt-BR" sz="1800" b="1">
                <a:latin typeface="Roboto Condensed" panose="02000000000000000000" pitchFamily="2" charset="0"/>
                <a:ea typeface="Roboto Condensed" panose="02000000000000000000" pitchFamily="2" charset="0"/>
                <a:cs typeface="Arial Unicode MS" panose="020B0604020202020204" pitchFamily="34" charset="-128"/>
              </a:rPr>
              <a:t>a) Topografia clássica</a:t>
            </a:r>
          </a:p>
          <a:p>
            <a:pPr eaLnBrk="1" hangingPunct="1">
              <a:lnSpc>
                <a:spcPct val="150000"/>
              </a:lnSpc>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p:txBody>
      </p:sp>
      <p:sp>
        <p:nvSpPr>
          <p:cNvPr id="74755" name="Espaço Reservado para Número de Slide 1">
            <a:extLst>
              <a:ext uri="{FF2B5EF4-FFF2-40B4-BE49-F238E27FC236}">
                <a16:creationId xmlns:a16="http://schemas.microsoft.com/office/drawing/2014/main" id="{0A485B1D-0814-4A9B-A732-A96123110438}"/>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5A638AE-A532-4171-87D8-4A2AB966AAA7}" type="slidenum">
              <a:rPr lang="pt-BR" altLang="pt-BR">
                <a:solidFill>
                  <a:srgbClr val="898989"/>
                </a:solidFill>
                <a:latin typeface="Calibri" panose="020F0502020204030204" pitchFamily="34" charset="0"/>
              </a:rPr>
              <a:pPr/>
              <a:t>37</a:t>
            </a:fld>
            <a:endParaRPr lang="pt-BR" altLang="pt-BR">
              <a:solidFill>
                <a:srgbClr val="898989"/>
              </a:solidFill>
              <a:latin typeface="Calibri" panose="020F0502020204030204" pitchFamily="34" charset="0"/>
            </a:endParaRPr>
          </a:p>
        </p:txBody>
      </p:sp>
      <p:sp>
        <p:nvSpPr>
          <p:cNvPr id="74756" name="Título 2">
            <a:extLst>
              <a:ext uri="{FF2B5EF4-FFF2-40B4-BE49-F238E27FC236}">
                <a16:creationId xmlns:a16="http://schemas.microsoft.com/office/drawing/2014/main" id="{525F82A7-25E3-41C5-BBA8-A8941B6CFD79}"/>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2.0. Obtenção de Dados</a:t>
            </a:r>
          </a:p>
        </p:txBody>
      </p:sp>
      <p:pic>
        <p:nvPicPr>
          <p:cNvPr id="74757" name="Picture 6" descr="A Topcon anuncia o lançamento da nova Estação Total Robótica Série GT -  BIOMAP Engenharia">
            <a:extLst>
              <a:ext uri="{FF2B5EF4-FFF2-40B4-BE49-F238E27FC236}">
                <a16:creationId xmlns:a16="http://schemas.microsoft.com/office/drawing/2014/main" id="{69E05241-5A63-47D8-AB79-421B4C0D0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31"/>
          <a:stretch>
            <a:fillRect/>
          </a:stretch>
        </p:blipFill>
        <p:spPr bwMode="auto">
          <a:xfrm>
            <a:off x="1055688" y="2740025"/>
            <a:ext cx="567372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CaixaDeTexto 8">
            <a:extLst>
              <a:ext uri="{FF2B5EF4-FFF2-40B4-BE49-F238E27FC236}">
                <a16:creationId xmlns:a16="http://schemas.microsoft.com/office/drawing/2014/main" id="{66FF52E6-F72A-4693-A51A-A48012FD8862}"/>
              </a:ext>
            </a:extLst>
          </p:cNvPr>
          <p:cNvSpPr txBox="1">
            <a:spLocks noChangeArrowheads="1"/>
          </p:cNvSpPr>
          <p:nvPr/>
        </p:nvSpPr>
        <p:spPr bwMode="auto">
          <a:xfrm>
            <a:off x="1055688" y="5999163"/>
            <a:ext cx="6097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a:latin typeface="Roboto Condensed" panose="02000000000000000000" pitchFamily="2" charset="0"/>
              </a:rPr>
              <a:t>https://biomapengenharia.com.br/</a:t>
            </a:r>
          </a:p>
        </p:txBody>
      </p:sp>
      <p:pic>
        <p:nvPicPr>
          <p:cNvPr id="74759" name="Picture 8" descr="CPE Tecnologia promove cursos de topografia no mês de julho - MundoGEO">
            <a:extLst>
              <a:ext uri="{FF2B5EF4-FFF2-40B4-BE49-F238E27FC236}">
                <a16:creationId xmlns:a16="http://schemas.microsoft.com/office/drawing/2014/main" id="{1951AE09-538B-4E51-8D56-B59400C70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100" y="2740025"/>
            <a:ext cx="507047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
            <a:extLst>
              <a:ext uri="{FF2B5EF4-FFF2-40B4-BE49-F238E27FC236}">
                <a16:creationId xmlns:a16="http://schemas.microsoft.com/office/drawing/2014/main" id="{A0CF84A1-9F32-4884-A1A8-713CA1A3A818}"/>
              </a:ext>
            </a:extLst>
          </p:cNvPr>
          <p:cNvSpPr txBox="1">
            <a:spLocks noChangeArrowheads="1"/>
          </p:cNvSpPr>
          <p:nvPr/>
        </p:nvSpPr>
        <p:spPr bwMode="auto">
          <a:xfrm>
            <a:off x="1055688" y="1773238"/>
            <a:ext cx="10177462" cy="4157662"/>
          </a:xfrm>
          <a:prstGeom prst="rect">
            <a:avLst/>
          </a:prstGeom>
          <a:noFill/>
          <a:ln>
            <a:noFill/>
          </a:ln>
          <a:effec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50000"/>
              </a:lnSpc>
              <a:defRPr/>
            </a:pPr>
            <a:r>
              <a:rPr lang="pt-BR" altLang="pt-BR" sz="1800" b="1" dirty="0">
                <a:latin typeface="Roboto Condensed" panose="02000000000000000000" pitchFamily="2" charset="0"/>
                <a:ea typeface="Roboto Condensed" panose="02000000000000000000" pitchFamily="2" charset="0"/>
                <a:cs typeface="Arial Unicode MS" panose="020B0604020202020204" pitchFamily="34" charset="-128"/>
              </a:rPr>
              <a:t>b) </a:t>
            </a:r>
            <a:r>
              <a:rPr lang="pt-BR" sz="1800" b="1" dirty="0">
                <a:latin typeface="Roboto Condensed" panose="02000000000000000000" pitchFamily="2" charset="0"/>
                <a:ea typeface="Roboto Condensed" panose="02000000000000000000" pitchFamily="2" charset="0"/>
                <a:cs typeface="Arial Unicode MS" panose="020B0604020202020204" pitchFamily="34" charset="-128"/>
              </a:rPr>
              <a:t>Sistema Global de Navegação por Satélite ou </a:t>
            </a:r>
            <a:r>
              <a:rPr lang="pt-BR" sz="1800" b="1" i="1" dirty="0">
                <a:latin typeface="Roboto Condensed" panose="02000000000000000000" pitchFamily="2" charset="0"/>
                <a:ea typeface="Roboto Condensed" panose="02000000000000000000" pitchFamily="2" charset="0"/>
                <a:cs typeface="Arial Unicode MS" panose="020B0604020202020204" pitchFamily="34" charset="-128"/>
              </a:rPr>
              <a:t>Global </a:t>
            </a:r>
            <a:r>
              <a:rPr lang="pt-BR" sz="1800" b="1" i="1" dirty="0" err="1">
                <a:latin typeface="Roboto Condensed" panose="02000000000000000000" pitchFamily="2" charset="0"/>
                <a:ea typeface="Roboto Condensed" panose="02000000000000000000" pitchFamily="2" charset="0"/>
                <a:cs typeface="Arial Unicode MS" panose="020B0604020202020204" pitchFamily="34" charset="-128"/>
              </a:rPr>
              <a:t>Navigation</a:t>
            </a:r>
            <a:r>
              <a:rPr lang="pt-BR" sz="1800" b="1" i="1" dirty="0">
                <a:latin typeface="Roboto Condensed" panose="02000000000000000000" pitchFamily="2" charset="0"/>
                <a:ea typeface="Roboto Condensed" panose="02000000000000000000" pitchFamily="2" charset="0"/>
                <a:cs typeface="Arial Unicode MS" panose="020B0604020202020204" pitchFamily="34" charset="-128"/>
              </a:rPr>
              <a:t> </a:t>
            </a:r>
            <a:r>
              <a:rPr lang="pt-BR" sz="1800" b="1" i="1" dirty="0" err="1">
                <a:latin typeface="Roboto Condensed" panose="02000000000000000000" pitchFamily="2" charset="0"/>
                <a:ea typeface="Roboto Condensed" panose="02000000000000000000" pitchFamily="2" charset="0"/>
                <a:cs typeface="Arial Unicode MS" panose="020B0604020202020204" pitchFamily="34" charset="-128"/>
              </a:rPr>
              <a:t>Satellite</a:t>
            </a:r>
            <a:r>
              <a:rPr lang="pt-BR" sz="1800" b="1" i="1" dirty="0">
                <a:latin typeface="Roboto Condensed" panose="02000000000000000000" pitchFamily="2" charset="0"/>
                <a:ea typeface="Roboto Condensed" panose="02000000000000000000" pitchFamily="2" charset="0"/>
                <a:cs typeface="Arial Unicode MS" panose="020B0604020202020204" pitchFamily="34" charset="-128"/>
              </a:rPr>
              <a:t> </a:t>
            </a:r>
            <a:r>
              <a:rPr lang="pt-BR" sz="1800" b="1" dirty="0">
                <a:latin typeface="Roboto Condensed" panose="02000000000000000000" pitchFamily="2" charset="0"/>
                <a:ea typeface="Roboto Condensed" panose="02000000000000000000" pitchFamily="2" charset="0"/>
                <a:cs typeface="Arial Unicode MS" panose="020B0604020202020204" pitchFamily="34" charset="-128"/>
              </a:rPr>
              <a:t>System (GNSS)</a:t>
            </a:r>
          </a:p>
          <a:p>
            <a:pPr eaLnBrk="1" hangingPunct="1">
              <a:lnSpc>
                <a:spcPct val="150000"/>
              </a:lnSpc>
              <a:defRPr/>
            </a:pPr>
            <a:endParaRPr lang="pt-BR" sz="1800" dirty="0">
              <a:latin typeface="Roboto Condensed" panose="02000000000000000000" pitchFamily="2" charset="0"/>
              <a:ea typeface="Roboto Condensed" panose="02000000000000000000" pitchFamily="2" charset="0"/>
              <a:cs typeface="Arial Unicode MS" panose="020B0604020202020204" pitchFamily="34" charset="-128"/>
            </a:endParaRPr>
          </a:p>
          <a:p>
            <a:pPr marL="285750" indent="-285750" eaLnBrk="1" hangingPunct="1">
              <a:lnSpc>
                <a:spcPct val="150000"/>
              </a:lnSpc>
              <a:buFont typeface="Arial" panose="020B0604020202020204" pitchFamily="34" charset="0"/>
              <a:buChar char="•"/>
              <a:defRPr/>
            </a:pPr>
            <a:r>
              <a:rPr lang="pt-BR" sz="1800" dirty="0">
                <a:latin typeface="Roboto Condensed" panose="02000000000000000000" pitchFamily="2" charset="0"/>
                <a:ea typeface="Roboto Condensed" panose="02000000000000000000" pitchFamily="2" charset="0"/>
                <a:cs typeface="Arial Unicode MS" panose="020B0604020202020204" pitchFamily="34" charset="-128"/>
              </a:rPr>
              <a:t>	Consistem em sistemas de posicionamento por satélites artificiais.</a:t>
            </a:r>
          </a:p>
          <a:p>
            <a:pPr marL="285750" indent="-285750" eaLnBrk="1" hangingPunct="1">
              <a:lnSpc>
                <a:spcPct val="150000"/>
              </a:lnSpc>
              <a:buFont typeface="Arial" panose="020B0604020202020204" pitchFamily="34" charset="0"/>
              <a:buChar char="•"/>
              <a:defRPr/>
            </a:pPr>
            <a:r>
              <a:rPr lang="pt-BR" sz="1800" dirty="0">
                <a:latin typeface="Roboto Condensed" panose="02000000000000000000" pitchFamily="2" charset="0"/>
                <a:ea typeface="Roboto Condensed" panose="02000000000000000000" pitchFamily="2" charset="0"/>
                <a:cs typeface="Arial Unicode MS" panose="020B0604020202020204" pitchFamily="34" charset="-128"/>
              </a:rPr>
              <a:t>	Para conseguir coordenar com eficiência um sistema global de localização são necessários pelo menos 24 satélites, fornecendo uma possível interação do receptor com pelo menos 4 satélites para reconhecimento de sua posição. Os satélites emitem continuamente um sinal de rádio, permitindo aos receptores o cálculo de sua posição.</a:t>
            </a:r>
          </a:p>
          <a:p>
            <a:pPr marL="285750" indent="-285750" eaLnBrk="1" hangingPunct="1">
              <a:lnSpc>
                <a:spcPct val="150000"/>
              </a:lnSpc>
              <a:buFont typeface="Arial" panose="020B0604020202020204" pitchFamily="34" charset="0"/>
              <a:buChar char="•"/>
              <a:defRPr/>
            </a:pPr>
            <a:r>
              <a:rPr lang="pt-BR" sz="1800" dirty="0">
                <a:latin typeface="Roboto Condensed" panose="02000000000000000000" pitchFamily="2" charset="0"/>
                <a:ea typeface="Roboto Condensed" panose="02000000000000000000" pitchFamily="2" charset="0"/>
                <a:cs typeface="Arial Unicode MS" panose="020B0604020202020204" pitchFamily="34" charset="-128"/>
              </a:rPr>
              <a:t>São exemplos de Sistemas Globais de Navegação além do </a:t>
            </a:r>
            <a:r>
              <a:rPr lang="pt-BR" sz="1800" i="1" dirty="0">
                <a:latin typeface="Roboto Condensed" panose="02000000000000000000" pitchFamily="2" charset="0"/>
                <a:ea typeface="Roboto Condensed" panose="02000000000000000000" pitchFamily="2" charset="0"/>
                <a:cs typeface="Arial Unicode MS" panose="020B0604020202020204" pitchFamily="34" charset="-128"/>
              </a:rPr>
              <a:t>Global </a:t>
            </a:r>
            <a:r>
              <a:rPr lang="pt-BR" sz="1800" i="1" dirty="0" err="1">
                <a:latin typeface="Roboto Condensed" panose="02000000000000000000" pitchFamily="2" charset="0"/>
                <a:ea typeface="Roboto Condensed" panose="02000000000000000000" pitchFamily="2" charset="0"/>
                <a:cs typeface="Arial Unicode MS" panose="020B0604020202020204" pitchFamily="34" charset="-128"/>
              </a:rPr>
              <a:t>Positioning</a:t>
            </a:r>
            <a:r>
              <a:rPr lang="pt-BR" sz="1800" i="1" dirty="0">
                <a:latin typeface="Roboto Condensed" panose="02000000000000000000" pitchFamily="2" charset="0"/>
                <a:ea typeface="Roboto Condensed" panose="02000000000000000000" pitchFamily="2" charset="0"/>
                <a:cs typeface="Arial Unicode MS" panose="020B0604020202020204" pitchFamily="34" charset="-128"/>
              </a:rPr>
              <a:t> System </a:t>
            </a:r>
            <a:r>
              <a:rPr lang="pt-BR" sz="1800" dirty="0">
                <a:latin typeface="Roboto Condensed" panose="02000000000000000000" pitchFamily="2" charset="0"/>
                <a:ea typeface="Roboto Condensed" panose="02000000000000000000" pitchFamily="2" charset="0"/>
                <a:cs typeface="Arial Unicode MS" panose="020B0604020202020204" pitchFamily="34" charset="-128"/>
              </a:rPr>
              <a:t>(GPS), o sistema russo GLONASS, o europeu GALILEO e o chinês BEIDOU.</a:t>
            </a:r>
          </a:p>
          <a:p>
            <a:pPr eaLnBrk="1" hangingPunct="1">
              <a:defRPr/>
            </a:pPr>
            <a:endPar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endParaRPr>
          </a:p>
        </p:txBody>
      </p:sp>
      <p:sp>
        <p:nvSpPr>
          <p:cNvPr id="76803" name="Espaço Reservado para Número de Slide 1">
            <a:extLst>
              <a:ext uri="{FF2B5EF4-FFF2-40B4-BE49-F238E27FC236}">
                <a16:creationId xmlns:a16="http://schemas.microsoft.com/office/drawing/2014/main" id="{217ED7CA-4BEF-4B42-858C-3485BB366DA1}"/>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CF16BA5-6DE1-4950-96AE-6D9546C3A5B3}" type="slidenum">
              <a:rPr lang="pt-BR" altLang="pt-BR">
                <a:solidFill>
                  <a:srgbClr val="898989"/>
                </a:solidFill>
                <a:latin typeface="Calibri" panose="020F0502020204030204" pitchFamily="34" charset="0"/>
              </a:rPr>
              <a:pPr/>
              <a:t>38</a:t>
            </a:fld>
            <a:endParaRPr lang="pt-BR" altLang="pt-BR">
              <a:solidFill>
                <a:srgbClr val="898989"/>
              </a:solidFill>
              <a:latin typeface="Calibri" panose="020F0502020204030204" pitchFamily="34" charset="0"/>
            </a:endParaRPr>
          </a:p>
        </p:txBody>
      </p:sp>
      <p:sp>
        <p:nvSpPr>
          <p:cNvPr id="76804" name="Título 2">
            <a:extLst>
              <a:ext uri="{FF2B5EF4-FFF2-40B4-BE49-F238E27FC236}">
                <a16:creationId xmlns:a16="http://schemas.microsoft.com/office/drawing/2014/main" id="{D17C09FA-CB29-44E0-B8A4-046916EAD253}"/>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2.0. Obtenção de Dados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3">
            <a:extLst>
              <a:ext uri="{FF2B5EF4-FFF2-40B4-BE49-F238E27FC236}">
                <a16:creationId xmlns:a16="http://schemas.microsoft.com/office/drawing/2014/main" id="{C38B99BD-3716-402B-B203-6ADB108B7CA6}"/>
              </a:ext>
            </a:extLst>
          </p:cNvPr>
          <p:cNvSpPr txBox="1">
            <a:spLocks noChangeArrowheads="1"/>
          </p:cNvSpPr>
          <p:nvPr/>
        </p:nvSpPr>
        <p:spPr bwMode="auto">
          <a:xfrm>
            <a:off x="9539288" y="6426200"/>
            <a:ext cx="21097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ct val="100000"/>
            </a:pPr>
            <a:fld id="{2EA70573-A905-4AE0-BCC4-5BB21CEFD8D6}" type="slidenum">
              <a:rPr lang="pt-BR" altLang="pt-BR">
                <a:solidFill>
                  <a:schemeClr val="tx1"/>
                </a:solidFill>
                <a:latin typeface="Roboto Condensed" panose="02000000000000000000" pitchFamily="2" charset="0"/>
              </a:rPr>
              <a:pPr algn="r" eaLnBrk="1" hangingPunct="1">
                <a:buSzPct val="100000"/>
              </a:pPr>
              <a:t>39</a:t>
            </a:fld>
            <a:endParaRPr lang="pt-BR" altLang="pt-BR">
              <a:solidFill>
                <a:schemeClr val="tx1"/>
              </a:solidFill>
              <a:latin typeface="Roboto Condensed" panose="02000000000000000000" pitchFamily="2" charset="0"/>
            </a:endParaRPr>
          </a:p>
        </p:txBody>
      </p:sp>
      <p:pic>
        <p:nvPicPr>
          <p:cNvPr id="78851" name="Picture 2" descr="http://www.geote.ch/temp/img/aerial-photography-plane.jpg">
            <a:extLst>
              <a:ext uri="{FF2B5EF4-FFF2-40B4-BE49-F238E27FC236}">
                <a16:creationId xmlns:a16="http://schemas.microsoft.com/office/drawing/2014/main" id="{27743713-9F4B-47E2-87E3-6BB18D418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3487738"/>
            <a:ext cx="3570288"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6" descr="http://www.aerosat.com.br/aero/voo_faixa.jpg">
            <a:extLst>
              <a:ext uri="{FF2B5EF4-FFF2-40B4-BE49-F238E27FC236}">
                <a16:creationId xmlns:a16="http://schemas.microsoft.com/office/drawing/2014/main" id="{5890D6CB-B2E8-4506-AA57-1A0FAD8B6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263" y="3546475"/>
            <a:ext cx="3417887"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8" descr="http://www.aerosat.com.br/aero/faixas_voo.jpg">
            <a:extLst>
              <a:ext uri="{FF2B5EF4-FFF2-40B4-BE49-F238E27FC236}">
                <a16:creationId xmlns:a16="http://schemas.microsoft.com/office/drawing/2014/main" id="{DEC8756D-36E8-4B55-8AE1-7892E0B4F7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7613" y="3448050"/>
            <a:ext cx="2492375"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Título 2">
            <a:extLst>
              <a:ext uri="{FF2B5EF4-FFF2-40B4-BE49-F238E27FC236}">
                <a16:creationId xmlns:a16="http://schemas.microsoft.com/office/drawing/2014/main" id="{807B9101-E3BB-41D5-9859-6C5D8C1EE830}"/>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2.0. Obtenção de Dados</a:t>
            </a:r>
          </a:p>
        </p:txBody>
      </p:sp>
      <p:sp>
        <p:nvSpPr>
          <p:cNvPr id="78855" name="CaixaDeTexto 9">
            <a:extLst>
              <a:ext uri="{FF2B5EF4-FFF2-40B4-BE49-F238E27FC236}">
                <a16:creationId xmlns:a16="http://schemas.microsoft.com/office/drawing/2014/main" id="{39C71160-EF15-4AEF-8E14-AA0AC54A4182}"/>
              </a:ext>
            </a:extLst>
          </p:cNvPr>
          <p:cNvSpPr txBox="1">
            <a:spLocks noChangeArrowheads="1"/>
          </p:cNvSpPr>
          <p:nvPr/>
        </p:nvSpPr>
        <p:spPr bwMode="auto">
          <a:xfrm>
            <a:off x="1063625" y="1827213"/>
            <a:ext cx="60991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50000"/>
              </a:lnSpc>
            </a:pPr>
            <a:r>
              <a:rPr lang="pt-BR" altLang="pt-BR" sz="2000" b="1">
                <a:latin typeface="Roboto Condensed" panose="02000000000000000000" pitchFamily="2" charset="0"/>
                <a:ea typeface="Roboto Condensed" panose="02000000000000000000" pitchFamily="2" charset="0"/>
                <a:cs typeface="Arial Unicode MS" panose="020B0604020202020204" pitchFamily="34" charset="-128"/>
              </a:rPr>
              <a:t>c) Fotogrametria</a:t>
            </a:r>
          </a:p>
        </p:txBody>
      </p:sp>
      <p:sp>
        <p:nvSpPr>
          <p:cNvPr id="78856" name="CaixaDeTexto 11">
            <a:extLst>
              <a:ext uri="{FF2B5EF4-FFF2-40B4-BE49-F238E27FC236}">
                <a16:creationId xmlns:a16="http://schemas.microsoft.com/office/drawing/2014/main" id="{1F22CB4C-CD7D-4126-8344-21C548F02F2D}"/>
              </a:ext>
            </a:extLst>
          </p:cNvPr>
          <p:cNvSpPr txBox="1">
            <a:spLocks noChangeArrowheads="1"/>
          </p:cNvSpPr>
          <p:nvPr/>
        </p:nvSpPr>
        <p:spPr bwMode="auto">
          <a:xfrm>
            <a:off x="1108075" y="2489200"/>
            <a:ext cx="102155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a:lnSpc>
                <a:spcPct val="150000"/>
              </a:lnSpc>
              <a:buClr>
                <a:srgbClr val="FFFFFF"/>
              </a:buClr>
            </a:pPr>
            <a:r>
              <a:rPr lang="pt-BR" altLang="pt-BR">
                <a:solidFill>
                  <a:schemeClr val="tx1"/>
                </a:solidFill>
                <a:latin typeface="Roboto Condensed" panose="02000000000000000000" pitchFamily="2" charset="0"/>
                <a:ea typeface="Roboto Condensed" panose="02000000000000000000" pitchFamily="2" charset="0"/>
                <a:cs typeface="Open Sans" panose="020B0606030504020204" pitchFamily="34" charset="0"/>
                <a:sym typeface="Open Sans" panose="020B0606030504020204" pitchFamily="34" charset="0"/>
              </a:rPr>
              <a:t>A Aerofotogrametria refere-se às operações fotogramétricas realizadas com fotografias da superfície terrestre obtidas por uma câmara de precisão acoplada em uma aeronave, com o eixo ótico do sistema de lentes mais próximo da vertical possível.</a:t>
            </a:r>
            <a:endParaRPr lang="pt-BR" altLang="pt-BR">
              <a:solidFill>
                <a:schemeClr val="tx1"/>
              </a:solidFill>
              <a:latin typeface="Roboto Condensed" panose="02000000000000000000" pitchFamily="2" charset="0"/>
              <a:ea typeface="Roboto Condensed" panose="02000000000000000000" pitchFamily="2" charset="0"/>
              <a:cs typeface="Open Sans" panose="020B0606030504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3">
            <a:extLst>
              <a:ext uri="{FF2B5EF4-FFF2-40B4-BE49-F238E27FC236}">
                <a16:creationId xmlns:a16="http://schemas.microsoft.com/office/drawing/2014/main" id="{F696430A-7DDD-4F7E-AAD1-6DFE3B12D41E}"/>
              </a:ext>
            </a:extLst>
          </p:cNvPr>
          <p:cNvSpPr txBox="1">
            <a:spLocks noChangeArrowheads="1"/>
          </p:cNvSpPr>
          <p:nvPr/>
        </p:nvSpPr>
        <p:spPr bwMode="auto">
          <a:xfrm>
            <a:off x="8077200" y="6353175"/>
            <a:ext cx="21097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ct val="100000"/>
            </a:pPr>
            <a:fld id="{DFD4B266-BAA7-4175-90AE-6E8E88D92A93}" type="slidenum">
              <a:rPr lang="pt-BR" altLang="pt-BR" sz="1800">
                <a:solidFill>
                  <a:schemeClr val="tx1"/>
                </a:solidFill>
                <a:latin typeface="Roboto Condensed" panose="02000000000000000000" pitchFamily="2" charset="0"/>
              </a:rPr>
              <a:pPr algn="r" eaLnBrk="1" hangingPunct="1">
                <a:buSzPct val="100000"/>
              </a:pPr>
              <a:t>4</a:t>
            </a:fld>
            <a:endParaRPr lang="pt-BR" altLang="pt-BR" sz="1800">
              <a:solidFill>
                <a:schemeClr val="tx1"/>
              </a:solidFill>
              <a:latin typeface="Roboto Condensed" panose="02000000000000000000" pitchFamily="2" charset="0"/>
            </a:endParaRPr>
          </a:p>
        </p:txBody>
      </p:sp>
      <p:sp>
        <p:nvSpPr>
          <p:cNvPr id="15363" name="Espaço Reservado para Texto 4">
            <a:extLst>
              <a:ext uri="{FF2B5EF4-FFF2-40B4-BE49-F238E27FC236}">
                <a16:creationId xmlns:a16="http://schemas.microsoft.com/office/drawing/2014/main" id="{5BF45788-285A-47C7-886B-17FA8D101BEE}"/>
              </a:ext>
            </a:extLst>
          </p:cNvPr>
          <p:cNvSpPr txBox="1">
            <a:spLocks noGrp="1" noChangeArrowheads="1"/>
          </p:cNvSpPr>
          <p:nvPr>
            <p:ph type="body" idx="4294967295"/>
          </p:nvPr>
        </p:nvSpPr>
        <p:spPr>
          <a:xfrm>
            <a:off x="922338" y="2133600"/>
            <a:ext cx="10693400" cy="3095625"/>
          </a:xfrm>
        </p:spPr>
        <p:txBody>
          <a:bodyPr/>
          <a:lstStyle/>
          <a:p>
            <a:pPr marL="457200" indent="-457200" algn="just" eaLnBrk="1" hangingPunct="1">
              <a:buFontTx/>
              <a:buChar char="•"/>
            </a:pPr>
            <a:r>
              <a:rPr lang="pt-BR" altLang="pt-BR" sz="2800">
                <a:ea typeface="Arial Unicode MS" panose="020B0604020202020204" pitchFamily="34" charset="-128"/>
                <a:cs typeface="Arial Unicode MS" panose="020B0604020202020204" pitchFamily="34" charset="-128"/>
              </a:rPr>
              <a:t>Discutir as aplicações da representação do relevo na arquitetura, engenharia e urbanismo;</a:t>
            </a:r>
          </a:p>
          <a:p>
            <a:pPr marL="457200" indent="-457200" algn="just" eaLnBrk="1" hangingPunct="1">
              <a:buFontTx/>
              <a:buChar char="•"/>
            </a:pPr>
            <a:endParaRPr lang="pt-BR" altLang="pt-BR" sz="2800">
              <a:ea typeface="Arial Unicode MS" panose="020B0604020202020204" pitchFamily="34" charset="-128"/>
              <a:cs typeface="Arial Unicode MS" panose="020B0604020202020204" pitchFamily="34" charset="-128"/>
            </a:endParaRPr>
          </a:p>
          <a:p>
            <a:pPr marL="457200" indent="-457200" algn="just" eaLnBrk="1" hangingPunct="1">
              <a:buFontTx/>
              <a:buChar char="•"/>
            </a:pPr>
            <a:r>
              <a:rPr lang="pt-BR" altLang="pt-BR" sz="2800">
                <a:ea typeface="Arial Unicode MS" panose="020B0604020202020204" pitchFamily="34" charset="-128"/>
                <a:cs typeface="Arial Unicode MS" panose="020B0604020202020204" pitchFamily="34" charset="-128"/>
              </a:rPr>
              <a:t>Compartilhar conhecimento a respeitos do principais elementos gráficos de representação da altimetria: as curvas de nível e os perfis.</a:t>
            </a:r>
          </a:p>
        </p:txBody>
      </p:sp>
      <p:sp>
        <p:nvSpPr>
          <p:cNvPr id="15364" name="Título 2">
            <a:extLst>
              <a:ext uri="{FF2B5EF4-FFF2-40B4-BE49-F238E27FC236}">
                <a16:creationId xmlns:a16="http://schemas.microsoft.com/office/drawing/2014/main" id="{F362AA25-B915-45EA-A780-D2E673EE7BA1}"/>
              </a:ext>
            </a:extLst>
          </p:cNvPr>
          <p:cNvSpPr txBox="1">
            <a:spLocks noGrp="1" noChangeArrowheads="1"/>
          </p:cNvSpPr>
          <p:nvPr>
            <p:ph type="title"/>
          </p:nvPr>
        </p:nvSpPr>
        <p:spPr>
          <a:xfrm>
            <a:off x="922338" y="635000"/>
            <a:ext cx="10347325" cy="657225"/>
          </a:xfrm>
        </p:spPr>
        <p:txBody>
          <a:bodyPr/>
          <a:lstStyle/>
          <a:p>
            <a:pPr eaLnBrk="1" hangingPunct="1">
              <a:spcBef>
                <a:spcPct val="0"/>
              </a:spcBef>
              <a:buClr>
                <a:srgbClr val="454F5B"/>
              </a:buClr>
              <a:buFont typeface="Montserrat" panose="00000500000000000000" pitchFamily="2" charset="0"/>
              <a:buNone/>
            </a:pPr>
            <a:r>
              <a:rPr lang="pt-BR" altLang="pt-BR" sz="3000" b="1">
                <a:solidFill>
                  <a:srgbClr val="454F5B"/>
                </a:solidFill>
                <a:cs typeface="Arial" panose="020B0604020202020204" pitchFamily="34" charset="0"/>
                <a:sym typeface="Montserrat" panose="00000500000000000000" pitchFamily="2" charset="0"/>
              </a:rPr>
              <a:t>Objetivo</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3">
            <a:extLst>
              <a:ext uri="{FF2B5EF4-FFF2-40B4-BE49-F238E27FC236}">
                <a16:creationId xmlns:a16="http://schemas.microsoft.com/office/drawing/2014/main" id="{4CA1751B-6275-402F-BCE8-90B4604A1A20}"/>
              </a:ext>
            </a:extLst>
          </p:cNvPr>
          <p:cNvSpPr txBox="1">
            <a:spLocks noChangeArrowheads="1"/>
          </p:cNvSpPr>
          <p:nvPr/>
        </p:nvSpPr>
        <p:spPr bwMode="auto">
          <a:xfrm>
            <a:off x="9539288" y="6426200"/>
            <a:ext cx="21097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ct val="100000"/>
            </a:pPr>
            <a:fld id="{9BC36CC8-25BC-48A0-B7E9-A9D3BB982914}" type="slidenum">
              <a:rPr lang="pt-BR" altLang="pt-BR" sz="1800">
                <a:solidFill>
                  <a:schemeClr val="tx1"/>
                </a:solidFill>
                <a:latin typeface="Roboto Condensed" panose="02000000000000000000" pitchFamily="2" charset="0"/>
              </a:rPr>
              <a:pPr algn="r" eaLnBrk="1" hangingPunct="1">
                <a:buSzPct val="100000"/>
              </a:pPr>
              <a:t>40</a:t>
            </a:fld>
            <a:endParaRPr lang="pt-BR" altLang="pt-BR" sz="1800">
              <a:solidFill>
                <a:schemeClr val="tx1"/>
              </a:solidFill>
              <a:latin typeface="Roboto Condensed" panose="02000000000000000000" pitchFamily="2" charset="0"/>
            </a:endParaRPr>
          </a:p>
        </p:txBody>
      </p:sp>
      <p:sp>
        <p:nvSpPr>
          <p:cNvPr id="2" name="Espaço Reservado para Texto 4">
            <a:extLst>
              <a:ext uri="{FF2B5EF4-FFF2-40B4-BE49-F238E27FC236}">
                <a16:creationId xmlns:a16="http://schemas.microsoft.com/office/drawing/2014/main" id="{FC68ECC7-327C-4B66-B6C6-71E5E2769329}"/>
              </a:ext>
            </a:extLst>
          </p:cNvPr>
          <p:cNvSpPr txBox="1">
            <a:spLocks noChangeArrowheads="1"/>
          </p:cNvSpPr>
          <p:nvPr/>
        </p:nvSpPr>
        <p:spPr>
          <a:xfrm>
            <a:off x="1131888" y="150813"/>
            <a:ext cx="10593387" cy="801687"/>
          </a:xfrm>
          <a:prstGeom prst="rect">
            <a:avLst/>
          </a:prstGeom>
        </p:spPr>
        <p:txBody>
          <a:bodyPr/>
          <a:lstStyle>
            <a:defPPr marR="0" lvl="0" algn="l" rtl="0">
              <a:lnSpc>
                <a:spcPct val="100000"/>
              </a:lnSpc>
              <a:spcBef>
                <a:spcPts val="0"/>
              </a:spcBef>
              <a:spcAft>
                <a:spcPts val="0"/>
              </a:spcAft>
            </a:defPPr>
            <a:lvl1pPr algn="l" rtl="0" fontAlgn="base">
              <a:spcBef>
                <a:spcPct val="0"/>
              </a:spcBef>
              <a:spcAft>
                <a:spcPct val="0"/>
              </a:spcAft>
              <a:defRPr sz="1400">
                <a:solidFill>
                  <a:srgbClr val="000000"/>
                </a:solidFill>
                <a:latin typeface="Roboto Condensed" pitchFamily="2" charset="0"/>
                <a:ea typeface="Roboto Condensed" pitchFamily="2" charset="0"/>
                <a:cs typeface="Arial"/>
                <a:sym typeface="Arial" panose="020B0604020202020204" pitchFamily="34" charset="0"/>
              </a:defRPr>
            </a:lvl1pPr>
            <a:lvl2pPr lvl="1" algn="l" rtl="0" fontAlgn="base">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fontAlgn="base">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fontAlgn="base">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fontAlgn="base">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just">
              <a:lnSpc>
                <a:spcPct val="150000"/>
              </a:lnSpc>
              <a:defRPr/>
            </a:pPr>
            <a:r>
              <a:rPr lang="pt-BR" sz="2400" b="1" kern="0" dirty="0">
                <a:solidFill>
                  <a:schemeClr val="tx1"/>
                </a:solidFill>
                <a:latin typeface="Roboto Condensed"/>
                <a:ea typeface="Roboto Condensed"/>
                <a:cs typeface="Open Sans"/>
                <a:sym typeface="Open Sans" panose="020B0606030504020204" pitchFamily="34" charset="0"/>
              </a:rPr>
              <a:t>Fotogrametria Aérea ou Aerofotogrametria</a:t>
            </a:r>
            <a:endParaRPr lang="pt-BR" sz="2400" b="1" kern="0" dirty="0">
              <a:solidFill>
                <a:schemeClr val="tx1"/>
              </a:solidFill>
              <a:cs typeface="Open Sans" panose="020B0606030504020204" pitchFamily="34" charset="0"/>
            </a:endParaRPr>
          </a:p>
        </p:txBody>
      </p:sp>
      <p:pic>
        <p:nvPicPr>
          <p:cNvPr id="80900" name="Picture 4" descr="http://www.esteio.com.br/imagens/CobB.gif">
            <a:extLst>
              <a:ext uri="{FF2B5EF4-FFF2-40B4-BE49-F238E27FC236}">
                <a16:creationId xmlns:a16="http://schemas.microsoft.com/office/drawing/2014/main" id="{07FC2E6D-3763-4AB3-BC2F-86B884BF6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513" y="1117600"/>
            <a:ext cx="2960687"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6" descr="ortofotos">
            <a:extLst>
              <a:ext uri="{FF2B5EF4-FFF2-40B4-BE49-F238E27FC236}">
                <a16:creationId xmlns:a16="http://schemas.microsoft.com/office/drawing/2014/main" id="{934540CF-A5BB-44AA-8D3C-47A84C8E9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025" y="1282700"/>
            <a:ext cx="2328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8" descr="Esquema del recubrimiento">
            <a:extLst>
              <a:ext uri="{FF2B5EF4-FFF2-40B4-BE49-F238E27FC236}">
                <a16:creationId xmlns:a16="http://schemas.microsoft.com/office/drawing/2014/main" id="{9C2E0309-3B0C-478E-B38C-F9C0BFDDE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2875" y="3206750"/>
            <a:ext cx="2314575" cy="3457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0903" name="Picture 2">
            <a:extLst>
              <a:ext uri="{FF2B5EF4-FFF2-40B4-BE49-F238E27FC236}">
                <a16:creationId xmlns:a16="http://schemas.microsoft.com/office/drawing/2014/main" id="{A534F11C-DEA5-45A4-BAFA-E2C4A333AA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663" y="1174750"/>
            <a:ext cx="359886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3">
            <a:extLst>
              <a:ext uri="{FF2B5EF4-FFF2-40B4-BE49-F238E27FC236}">
                <a16:creationId xmlns:a16="http://schemas.microsoft.com/office/drawing/2014/main" id="{A6A67A97-45C2-4D45-88FC-218E2A4AB039}"/>
              </a:ext>
            </a:extLst>
          </p:cNvPr>
          <p:cNvSpPr txBox="1">
            <a:spLocks noChangeArrowheads="1"/>
          </p:cNvSpPr>
          <p:nvPr/>
        </p:nvSpPr>
        <p:spPr bwMode="auto">
          <a:xfrm>
            <a:off x="9539288" y="6426200"/>
            <a:ext cx="21097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ct val="100000"/>
            </a:pPr>
            <a:fld id="{7CA4FCAA-0025-4C31-AE0B-E12D27533C38}" type="slidenum">
              <a:rPr lang="pt-BR" altLang="pt-BR" sz="1800">
                <a:solidFill>
                  <a:schemeClr val="tx1"/>
                </a:solidFill>
                <a:latin typeface="Roboto Condensed" panose="02000000000000000000" pitchFamily="2" charset="0"/>
              </a:rPr>
              <a:pPr algn="r" eaLnBrk="1" hangingPunct="1">
                <a:buSzPct val="100000"/>
              </a:pPr>
              <a:t>41</a:t>
            </a:fld>
            <a:endParaRPr lang="pt-BR" altLang="pt-BR" sz="1800">
              <a:solidFill>
                <a:schemeClr val="tx1"/>
              </a:solidFill>
              <a:latin typeface="Roboto Condensed" panose="02000000000000000000" pitchFamily="2" charset="0"/>
            </a:endParaRPr>
          </a:p>
        </p:txBody>
      </p:sp>
      <p:grpSp>
        <p:nvGrpSpPr>
          <p:cNvPr id="84995" name="Grupo 16">
            <a:extLst>
              <a:ext uri="{FF2B5EF4-FFF2-40B4-BE49-F238E27FC236}">
                <a16:creationId xmlns:a16="http://schemas.microsoft.com/office/drawing/2014/main" id="{67E53776-F8F3-4AA6-9A25-E74BC69E42D0}"/>
              </a:ext>
            </a:extLst>
          </p:cNvPr>
          <p:cNvGrpSpPr>
            <a:grpSpLocks/>
          </p:cNvGrpSpPr>
          <p:nvPr/>
        </p:nvGrpSpPr>
        <p:grpSpPr bwMode="auto">
          <a:xfrm>
            <a:off x="5976938" y="3700463"/>
            <a:ext cx="5105400" cy="2711450"/>
            <a:chOff x="4779069" y="2010813"/>
            <a:chExt cx="4894460" cy="2490787"/>
          </a:xfrm>
        </p:grpSpPr>
        <p:sp>
          <p:nvSpPr>
            <p:cNvPr id="7" name="Retângulo 6">
              <a:extLst>
                <a:ext uri="{FF2B5EF4-FFF2-40B4-BE49-F238E27FC236}">
                  <a16:creationId xmlns:a16="http://schemas.microsoft.com/office/drawing/2014/main" id="{CEE6D4E0-05ED-4C87-B2EA-3CA53A9EC2B6}"/>
                </a:ext>
              </a:extLst>
            </p:cNvPr>
            <p:cNvSpPr/>
            <p:nvPr/>
          </p:nvSpPr>
          <p:spPr>
            <a:xfrm>
              <a:off x="4992136" y="2013730"/>
              <a:ext cx="4681393" cy="23041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cs typeface="Arial" charset="0"/>
              </a:endParaRPr>
            </a:p>
          </p:txBody>
        </p:sp>
        <p:graphicFrame>
          <p:nvGraphicFramePr>
            <p:cNvPr id="85002" name="Object 2">
              <a:extLst>
                <a:ext uri="{FF2B5EF4-FFF2-40B4-BE49-F238E27FC236}">
                  <a16:creationId xmlns:a16="http://schemas.microsoft.com/office/drawing/2014/main" id="{6779C10E-CCE2-42D1-979B-35BE9887CA41}"/>
                </a:ext>
              </a:extLst>
            </p:cNvPr>
            <p:cNvGraphicFramePr>
              <a:graphicFrameLocks noChangeAspect="1"/>
            </p:cNvGraphicFramePr>
            <p:nvPr/>
          </p:nvGraphicFramePr>
          <p:xfrm>
            <a:off x="4779069" y="2010813"/>
            <a:ext cx="4752975" cy="2490787"/>
          </p:xfrm>
          <a:graphic>
            <a:graphicData uri="http://schemas.openxmlformats.org/presentationml/2006/ole">
              <mc:AlternateContent xmlns:mc="http://schemas.openxmlformats.org/markup-compatibility/2006">
                <mc:Choice xmlns:v="urn:schemas-microsoft-com:vml" Requires="v">
                  <p:oleObj name="AutoCAD Drawing" r:id="rId3" imgW="310248300" imgH="162572700" progId="">
                    <p:embed/>
                  </p:oleObj>
                </mc:Choice>
                <mc:Fallback>
                  <p:oleObj name="AutoCAD Drawing" r:id="rId3" imgW="310248300" imgH="162572700" progId="">
                    <p:embed/>
                    <p:pic>
                      <p:nvPicPr>
                        <p:cNvPr id="85002" name="Object 2">
                          <a:extLst>
                            <a:ext uri="{FF2B5EF4-FFF2-40B4-BE49-F238E27FC236}">
                              <a16:creationId xmlns:a16="http://schemas.microsoft.com/office/drawing/2014/main" id="{6779C10E-CCE2-42D1-979B-35BE9887C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069" y="2010813"/>
                          <a:ext cx="4752975" cy="249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4996" name="Text Box 8">
            <a:extLst>
              <a:ext uri="{FF2B5EF4-FFF2-40B4-BE49-F238E27FC236}">
                <a16:creationId xmlns:a16="http://schemas.microsoft.com/office/drawing/2014/main" id="{42D5AE54-EF62-4A2A-B37A-77B42113D440}"/>
              </a:ext>
            </a:extLst>
          </p:cNvPr>
          <p:cNvSpPr txBox="1">
            <a:spLocks noChangeArrowheads="1"/>
          </p:cNvSpPr>
          <p:nvPr/>
        </p:nvSpPr>
        <p:spPr bwMode="auto">
          <a:xfrm>
            <a:off x="6154738" y="2506663"/>
            <a:ext cx="40005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85725" indent="9525">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sz="2000">
                <a:solidFill>
                  <a:schemeClr val="tx1"/>
                </a:solidFill>
                <a:latin typeface="Roboto Condensed" panose="02000000000000000000" pitchFamily="2" charset="0"/>
                <a:ea typeface="Roboto Condensed" panose="02000000000000000000" pitchFamily="2" charset="0"/>
                <a:cs typeface="Open Sans" panose="020B0606030504020204" pitchFamily="34" charset="0"/>
                <a:sym typeface="Open Sans" panose="020B0606030504020204" pitchFamily="34" charset="0"/>
              </a:rPr>
              <a:t>Produtos Vetoriais: </a:t>
            </a:r>
          </a:p>
          <a:p>
            <a:pPr lvl="1">
              <a:spcBef>
                <a:spcPts val="1200"/>
              </a:spcBef>
              <a:buFont typeface="Arial" panose="020B0604020202020204" pitchFamily="34" charset="0"/>
              <a:buChar char="•"/>
            </a:pPr>
            <a:r>
              <a:rPr lang="pt-BR" altLang="pt-BR" sz="2000">
                <a:solidFill>
                  <a:schemeClr val="tx1"/>
                </a:solidFill>
                <a:ea typeface="Roboto Condensed" panose="02000000000000000000" pitchFamily="2" charset="0"/>
                <a:cs typeface="Open Sans" panose="020B0606030504020204" pitchFamily="34" charset="0"/>
              </a:rPr>
              <a:t> </a:t>
            </a:r>
            <a:r>
              <a:rPr lang="pt-BR" altLang="pt-BR" sz="2000">
                <a:solidFill>
                  <a:schemeClr val="tx1"/>
                </a:solidFill>
                <a:latin typeface="Roboto Condensed" panose="02000000000000000000" pitchFamily="2" charset="0"/>
                <a:ea typeface="Roboto Condensed" panose="02000000000000000000" pitchFamily="2" charset="0"/>
                <a:cs typeface="Open Sans" panose="020B0606030504020204" pitchFamily="34" charset="0"/>
                <a:sym typeface="Open Sans" panose="020B0606030504020204" pitchFamily="34" charset="0"/>
              </a:rPr>
              <a:t>Plantas, Cartas e Mapas</a:t>
            </a:r>
          </a:p>
        </p:txBody>
      </p:sp>
      <p:pic>
        <p:nvPicPr>
          <p:cNvPr id="84997" name="Picture 9" descr="Carta_Imagem">
            <a:extLst>
              <a:ext uri="{FF2B5EF4-FFF2-40B4-BE49-F238E27FC236}">
                <a16:creationId xmlns:a16="http://schemas.microsoft.com/office/drawing/2014/main" id="{96C53189-A675-475B-8D7C-E78D3A703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938" y="3422650"/>
            <a:ext cx="2851150"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8" name="Text Box 11">
            <a:extLst>
              <a:ext uri="{FF2B5EF4-FFF2-40B4-BE49-F238E27FC236}">
                <a16:creationId xmlns:a16="http://schemas.microsoft.com/office/drawing/2014/main" id="{DAA5C363-ABFB-430A-BED7-D54627E14212}"/>
              </a:ext>
            </a:extLst>
          </p:cNvPr>
          <p:cNvSpPr txBox="1">
            <a:spLocks noChangeArrowheads="1"/>
          </p:cNvSpPr>
          <p:nvPr/>
        </p:nvSpPr>
        <p:spPr bwMode="auto">
          <a:xfrm>
            <a:off x="1147763" y="2487613"/>
            <a:ext cx="5392737"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825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sz="2000">
                <a:solidFill>
                  <a:schemeClr val="tx1"/>
                </a:solidFill>
                <a:latin typeface="Roboto Condensed" panose="02000000000000000000" pitchFamily="2" charset="0"/>
                <a:ea typeface="Roboto Condensed" panose="02000000000000000000" pitchFamily="2" charset="0"/>
                <a:cs typeface="Open Sans" panose="020B0606030504020204" pitchFamily="34" charset="0"/>
                <a:sym typeface="Open Sans" panose="020B0606030504020204" pitchFamily="34" charset="0"/>
              </a:rPr>
              <a:t>Produtos </a:t>
            </a:r>
            <a:r>
              <a:rPr lang="pt-BR" altLang="pt-BR" sz="2000" i="1">
                <a:solidFill>
                  <a:schemeClr val="tx1"/>
                </a:solidFill>
                <a:latin typeface="Roboto Condensed" panose="02000000000000000000" pitchFamily="2" charset="0"/>
                <a:ea typeface="Roboto Condensed" panose="02000000000000000000" pitchFamily="2" charset="0"/>
                <a:cs typeface="Open Sans" panose="020B0606030504020204" pitchFamily="34" charset="0"/>
                <a:sym typeface="Open Sans" panose="020B0606030504020204" pitchFamily="34" charset="0"/>
              </a:rPr>
              <a:t>Raster</a:t>
            </a:r>
            <a:r>
              <a:rPr lang="pt-BR" altLang="pt-BR" sz="2000">
                <a:solidFill>
                  <a:schemeClr val="tx1"/>
                </a:solidFill>
                <a:latin typeface="Roboto Condensed" panose="02000000000000000000" pitchFamily="2" charset="0"/>
                <a:ea typeface="Roboto Condensed" panose="02000000000000000000" pitchFamily="2" charset="0"/>
                <a:cs typeface="Open Sans" panose="020B0606030504020204" pitchFamily="34" charset="0"/>
                <a:sym typeface="Open Sans" panose="020B0606030504020204" pitchFamily="34" charset="0"/>
              </a:rPr>
              <a:t>:</a:t>
            </a:r>
          </a:p>
          <a:p>
            <a:pPr lvl="1">
              <a:spcBef>
                <a:spcPts val="1200"/>
              </a:spcBef>
              <a:buFont typeface="Arial" panose="020B0604020202020204" pitchFamily="34" charset="0"/>
              <a:buChar char="•"/>
            </a:pPr>
            <a:r>
              <a:rPr lang="pt-BR" altLang="pt-BR" sz="2000" b="1">
                <a:solidFill>
                  <a:schemeClr val="tx1"/>
                </a:solidFill>
                <a:latin typeface="Roboto Condensed" panose="02000000000000000000" pitchFamily="2" charset="0"/>
                <a:ea typeface="Roboto Condensed" panose="02000000000000000000" pitchFamily="2" charset="0"/>
                <a:cs typeface="Open Sans" panose="020B0606030504020204" pitchFamily="34" charset="0"/>
                <a:sym typeface="Open Sans" panose="020B0606030504020204" pitchFamily="34" charset="0"/>
              </a:rPr>
              <a:t> </a:t>
            </a:r>
            <a:r>
              <a:rPr lang="pt-BR" altLang="pt-BR" sz="2000">
                <a:solidFill>
                  <a:schemeClr val="tx1"/>
                </a:solidFill>
                <a:latin typeface="Roboto Condensed" panose="02000000000000000000" pitchFamily="2" charset="0"/>
                <a:ea typeface="Roboto Condensed" panose="02000000000000000000" pitchFamily="2" charset="0"/>
                <a:cs typeface="Open Sans" panose="020B0606030504020204" pitchFamily="34" charset="0"/>
                <a:sym typeface="Open Sans" panose="020B0606030504020204" pitchFamily="34" charset="0"/>
              </a:rPr>
              <a:t>Ortofotos, ortofotocartas, mosaicos</a:t>
            </a:r>
          </a:p>
        </p:txBody>
      </p:sp>
      <p:sp>
        <p:nvSpPr>
          <p:cNvPr id="84999" name="Retângulo 11">
            <a:extLst>
              <a:ext uri="{FF2B5EF4-FFF2-40B4-BE49-F238E27FC236}">
                <a16:creationId xmlns:a16="http://schemas.microsoft.com/office/drawing/2014/main" id="{85A9E353-E134-457F-9380-AFF482123839}"/>
              </a:ext>
            </a:extLst>
          </p:cNvPr>
          <p:cNvSpPr>
            <a:spLocks noChangeArrowheads="1"/>
          </p:cNvSpPr>
          <p:nvPr/>
        </p:nvSpPr>
        <p:spPr bwMode="auto">
          <a:xfrm>
            <a:off x="1138238" y="1763713"/>
            <a:ext cx="249078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lvl="2">
              <a:lnSpc>
                <a:spcPct val="150000"/>
              </a:lnSpc>
              <a:spcBef>
                <a:spcPct val="20000"/>
              </a:spcBef>
              <a:buClr>
                <a:schemeClr val="tx1"/>
              </a:buClr>
              <a:buSzPct val="75000"/>
            </a:pPr>
            <a:r>
              <a:rPr lang="pt-BR" altLang="pt-BR" sz="2600" b="1">
                <a:solidFill>
                  <a:schemeClr val="tx1"/>
                </a:solidFill>
                <a:latin typeface="Roboto Condensed" panose="02000000000000000000" pitchFamily="2" charset="0"/>
                <a:ea typeface="Roboto Condensed" panose="02000000000000000000" pitchFamily="2" charset="0"/>
                <a:cs typeface="Open Sans" panose="020B0606030504020204" pitchFamily="34" charset="0"/>
                <a:sym typeface="Open Sans" panose="020B0606030504020204" pitchFamily="34" charset="0"/>
              </a:rPr>
              <a:t>Produtos Digitais</a:t>
            </a:r>
          </a:p>
        </p:txBody>
      </p:sp>
      <p:sp>
        <p:nvSpPr>
          <p:cNvPr id="85000" name="Título 2">
            <a:extLst>
              <a:ext uri="{FF2B5EF4-FFF2-40B4-BE49-F238E27FC236}">
                <a16:creationId xmlns:a16="http://schemas.microsoft.com/office/drawing/2014/main" id="{4A016E81-5471-4747-A17C-952BF3077072}"/>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2.0. Obtenção de Dados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ço Reservado para Número de Slide 1">
            <a:extLst>
              <a:ext uri="{FF2B5EF4-FFF2-40B4-BE49-F238E27FC236}">
                <a16:creationId xmlns:a16="http://schemas.microsoft.com/office/drawing/2014/main" id="{EE59E75E-0FC3-4752-9399-59449432AC60}"/>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B2393E1-B8A0-48B1-80A1-EBB2F961D8F1}" type="slidenum">
              <a:rPr lang="pt-BR" altLang="pt-BR">
                <a:solidFill>
                  <a:srgbClr val="898989"/>
                </a:solidFill>
                <a:latin typeface="Calibri" panose="020F0502020204030204" pitchFamily="34" charset="0"/>
              </a:rPr>
              <a:pPr/>
              <a:t>42</a:t>
            </a:fld>
            <a:endParaRPr lang="pt-BR" altLang="pt-BR">
              <a:solidFill>
                <a:srgbClr val="898989"/>
              </a:solidFill>
              <a:latin typeface="Calibri" panose="020F0502020204030204" pitchFamily="34" charset="0"/>
            </a:endParaRPr>
          </a:p>
        </p:txBody>
      </p:sp>
      <p:sp>
        <p:nvSpPr>
          <p:cNvPr id="87043" name="Título 2">
            <a:extLst>
              <a:ext uri="{FF2B5EF4-FFF2-40B4-BE49-F238E27FC236}">
                <a16:creationId xmlns:a16="http://schemas.microsoft.com/office/drawing/2014/main" id="{8120FBDD-6C10-4DC7-846D-70752D7D5E5B}"/>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2.0. Obtenção de Dados</a:t>
            </a:r>
          </a:p>
        </p:txBody>
      </p:sp>
      <p:sp>
        <p:nvSpPr>
          <p:cNvPr id="87044" name="CaixaDeTexto 11">
            <a:extLst>
              <a:ext uri="{FF2B5EF4-FFF2-40B4-BE49-F238E27FC236}">
                <a16:creationId xmlns:a16="http://schemas.microsoft.com/office/drawing/2014/main" id="{768CC2F1-D883-4DBC-9759-2225DB878A35}"/>
              </a:ext>
            </a:extLst>
          </p:cNvPr>
          <p:cNvSpPr txBox="1">
            <a:spLocks noChangeArrowheads="1"/>
          </p:cNvSpPr>
          <p:nvPr/>
        </p:nvSpPr>
        <p:spPr bwMode="auto">
          <a:xfrm>
            <a:off x="1063625" y="2330450"/>
            <a:ext cx="323215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a:lnSpc>
                <a:spcPct val="150000"/>
              </a:lnSpc>
            </a:pPr>
            <a:r>
              <a:rPr lang="pt-BR" altLang="pt-BR" sz="1800" b="1">
                <a:solidFill>
                  <a:srgbClr val="202122"/>
                </a:solidFill>
                <a:latin typeface="Roboto Condensed" panose="02000000000000000000" pitchFamily="2" charset="0"/>
              </a:rPr>
              <a:t>LIDAR</a:t>
            </a:r>
            <a:r>
              <a:rPr lang="pt-BR" altLang="pt-BR" sz="1800">
                <a:solidFill>
                  <a:srgbClr val="202122"/>
                </a:solidFill>
                <a:latin typeface="Roboto Condensed" panose="02000000000000000000" pitchFamily="2" charset="0"/>
              </a:rPr>
              <a:t> (</a:t>
            </a:r>
            <a:r>
              <a:rPr lang="pt-BR" altLang="pt-BR" sz="1800" i="1">
                <a:solidFill>
                  <a:srgbClr val="202122"/>
                </a:solidFill>
                <a:latin typeface="Roboto Condensed" panose="02000000000000000000" pitchFamily="2" charset="0"/>
              </a:rPr>
              <a:t>Light Detection And Ranging</a:t>
            </a:r>
            <a:r>
              <a:rPr lang="pt-BR" altLang="pt-BR" sz="1800">
                <a:solidFill>
                  <a:srgbClr val="202122"/>
                </a:solidFill>
                <a:latin typeface="Roboto Condensed" panose="02000000000000000000" pitchFamily="2" charset="0"/>
              </a:rPr>
              <a:t>) é uma tecnologia óptica de detecção remota que mede propriedades da luz refletida permitindo a leitura de distância e outras informações de um objeto. </a:t>
            </a:r>
            <a:endParaRPr lang="pt-BR" altLang="pt-BR" sz="1800">
              <a:latin typeface="Roboto Condensed" panose="02000000000000000000" pitchFamily="2" charset="0"/>
            </a:endParaRPr>
          </a:p>
        </p:txBody>
      </p:sp>
      <p:sp>
        <p:nvSpPr>
          <p:cNvPr id="87045" name="CaixaDeTexto 13">
            <a:extLst>
              <a:ext uri="{FF2B5EF4-FFF2-40B4-BE49-F238E27FC236}">
                <a16:creationId xmlns:a16="http://schemas.microsoft.com/office/drawing/2014/main" id="{F6DCF75A-9344-42E5-8E09-E3FA3E09973C}"/>
              </a:ext>
            </a:extLst>
          </p:cNvPr>
          <p:cNvSpPr txBox="1">
            <a:spLocks noChangeArrowheads="1"/>
          </p:cNvSpPr>
          <p:nvPr/>
        </p:nvSpPr>
        <p:spPr bwMode="auto">
          <a:xfrm>
            <a:off x="1063625" y="1827213"/>
            <a:ext cx="60991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50000"/>
              </a:lnSpc>
            </a:pPr>
            <a:r>
              <a:rPr lang="pt-BR" altLang="pt-BR" sz="2000" b="1">
                <a:latin typeface="Roboto Condensed" panose="02000000000000000000" pitchFamily="2" charset="0"/>
                <a:ea typeface="Roboto Condensed" panose="02000000000000000000" pitchFamily="2" charset="0"/>
                <a:cs typeface="Arial Unicode MS" panose="020B0604020202020204" pitchFamily="34" charset="-128"/>
              </a:rPr>
              <a:t>d) Detecção remota</a:t>
            </a:r>
          </a:p>
        </p:txBody>
      </p:sp>
      <p:pic>
        <p:nvPicPr>
          <p:cNvPr id="87046" name="Picture 6" descr="Scanners a laser | Leica Geosystems">
            <a:extLst>
              <a:ext uri="{FF2B5EF4-FFF2-40B4-BE49-F238E27FC236}">
                <a16:creationId xmlns:a16="http://schemas.microsoft.com/office/drawing/2014/main" id="{60B2CDA0-1AC8-4E12-86B9-24F37133B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475" y="2078038"/>
            <a:ext cx="6827838"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CaixaDeTexto 16">
            <a:extLst>
              <a:ext uri="{FF2B5EF4-FFF2-40B4-BE49-F238E27FC236}">
                <a16:creationId xmlns:a16="http://schemas.microsoft.com/office/drawing/2014/main" id="{6B5823FD-ED12-4EF5-8AFE-528CBEEE5FC6}"/>
              </a:ext>
            </a:extLst>
          </p:cNvPr>
          <p:cNvSpPr txBox="1">
            <a:spLocks noChangeArrowheads="1"/>
          </p:cNvSpPr>
          <p:nvPr/>
        </p:nvSpPr>
        <p:spPr bwMode="auto">
          <a:xfrm>
            <a:off x="7392988" y="5773738"/>
            <a:ext cx="45370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a:latin typeface="Roboto Condensed" panose="02000000000000000000" pitchFamily="2" charset="0"/>
              </a:rPr>
              <a:t>https://leica-geosystems.com/pt-br/products/laser-scanners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
            <a:extLst>
              <a:ext uri="{FF2B5EF4-FFF2-40B4-BE49-F238E27FC236}">
                <a16:creationId xmlns:a16="http://schemas.microsoft.com/office/drawing/2014/main" id="{AE54FEF3-F547-4592-91B2-9FCD7F31B133}"/>
              </a:ext>
            </a:extLst>
          </p:cNvPr>
          <p:cNvSpPr>
            <a:spLocks noChangeArrowheads="1"/>
          </p:cNvSpPr>
          <p:nvPr/>
        </p:nvSpPr>
        <p:spPr bwMode="auto">
          <a:xfrm>
            <a:off x="1682750" y="-100013"/>
            <a:ext cx="4881563" cy="1143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ct val="100000"/>
            </a:pPr>
            <a:r>
              <a:rPr lang="pt-BR" altLang="pt-BR" sz="2400" b="1">
                <a:solidFill>
                  <a:srgbClr val="FFFFFF"/>
                </a:solidFill>
                <a:latin typeface="Roboto Condensed" panose="02000000000000000000" pitchFamily="2" charset="0"/>
              </a:rPr>
              <a:t>5.0. Principais definições</a:t>
            </a:r>
          </a:p>
        </p:txBody>
      </p:sp>
      <p:sp>
        <p:nvSpPr>
          <p:cNvPr id="89091" name="Rectangle 4">
            <a:extLst>
              <a:ext uri="{FF2B5EF4-FFF2-40B4-BE49-F238E27FC236}">
                <a16:creationId xmlns:a16="http://schemas.microsoft.com/office/drawing/2014/main" id="{BB47C465-4AC5-4C4A-87C3-913B4B4EFDD1}"/>
              </a:ext>
            </a:extLst>
          </p:cNvPr>
          <p:cNvSpPr>
            <a:spLocks noChangeArrowheads="1"/>
          </p:cNvSpPr>
          <p:nvPr/>
        </p:nvSpPr>
        <p:spPr bwMode="auto">
          <a:xfrm>
            <a:off x="109538" y="6411913"/>
            <a:ext cx="3790950" cy="249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ct val="100000"/>
            </a:pPr>
            <a:r>
              <a:rPr lang="pt-BR" altLang="pt-BR" sz="1000">
                <a:solidFill>
                  <a:schemeClr val="tx1"/>
                </a:solidFill>
                <a:latin typeface="Roboto Condensed" panose="02000000000000000000" pitchFamily="2" charset="0"/>
              </a:rPr>
              <a:t>www. http://www.litholdoengenharia.com.br/laser-scanner-3d.php.com</a:t>
            </a:r>
          </a:p>
        </p:txBody>
      </p:sp>
      <p:sp>
        <p:nvSpPr>
          <p:cNvPr id="89092" name="Text Box 6">
            <a:extLst>
              <a:ext uri="{FF2B5EF4-FFF2-40B4-BE49-F238E27FC236}">
                <a16:creationId xmlns:a16="http://schemas.microsoft.com/office/drawing/2014/main" id="{0F581987-4ECE-4254-9A68-0F455DB393F7}"/>
              </a:ext>
            </a:extLst>
          </p:cNvPr>
          <p:cNvSpPr txBox="1">
            <a:spLocks noChangeArrowheads="1"/>
          </p:cNvSpPr>
          <p:nvPr/>
        </p:nvSpPr>
        <p:spPr bwMode="auto">
          <a:xfrm>
            <a:off x="9690100" y="6334125"/>
            <a:ext cx="21097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ct val="100000"/>
            </a:pPr>
            <a:fld id="{1C687D85-3D78-44FC-A838-C8E4183ED20C}" type="slidenum">
              <a:rPr lang="pt-BR" altLang="pt-BR" b="1">
                <a:latin typeface="Roboto Condensed" panose="02000000000000000000" pitchFamily="2" charset="0"/>
              </a:rPr>
              <a:pPr algn="r" eaLnBrk="1" hangingPunct="1">
                <a:buSzPct val="100000"/>
              </a:pPr>
              <a:t>43</a:t>
            </a:fld>
            <a:endParaRPr lang="pt-BR" altLang="pt-BR" b="1">
              <a:latin typeface="Roboto Condensed" panose="02000000000000000000" pitchFamily="2" charset="0"/>
            </a:endParaRPr>
          </a:p>
        </p:txBody>
      </p:sp>
      <p:pic>
        <p:nvPicPr>
          <p:cNvPr id="89093" name="Picture 4" descr="Imagem do LEICA C10 ">
            <a:extLst>
              <a:ext uri="{FF2B5EF4-FFF2-40B4-BE49-F238E27FC236}">
                <a16:creationId xmlns:a16="http://schemas.microsoft.com/office/drawing/2014/main" id="{9C03BD2B-1DAC-4030-A7C2-0C92E9F24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17" t="3665" r="4893" b="3665"/>
          <a:stretch>
            <a:fillRect/>
          </a:stretch>
        </p:blipFill>
        <p:spPr bwMode="auto">
          <a:xfrm>
            <a:off x="222250" y="3454400"/>
            <a:ext cx="2713038"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2" descr="Litholdo Engenharia - Consultoria 3D - Tecnologia LEICA C10 e Faro Focus 3D">
            <a:extLst>
              <a:ext uri="{FF2B5EF4-FFF2-40B4-BE49-F238E27FC236}">
                <a16:creationId xmlns:a16="http://schemas.microsoft.com/office/drawing/2014/main" id="{80E98A52-9516-4E30-A9B0-FC1CE0B69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788" y="1657350"/>
            <a:ext cx="1916112"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Imagem 2" descr="Uma imagem contendo ao ar livre, edifício, grama, em pé&#10;&#10;Descrição gerada automaticamente">
            <a:extLst>
              <a:ext uri="{FF2B5EF4-FFF2-40B4-BE49-F238E27FC236}">
                <a16:creationId xmlns:a16="http://schemas.microsoft.com/office/drawing/2014/main" id="{1DBEAED3-A07E-45C8-9800-833A972EE8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7488" y="941388"/>
            <a:ext cx="4214812"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6" name="CaixaDeTexto 2">
            <a:extLst>
              <a:ext uri="{FF2B5EF4-FFF2-40B4-BE49-F238E27FC236}">
                <a16:creationId xmlns:a16="http://schemas.microsoft.com/office/drawing/2014/main" id="{47A91BC8-0D03-4FEB-AAD8-BD61F47D310B}"/>
              </a:ext>
            </a:extLst>
          </p:cNvPr>
          <p:cNvSpPr txBox="1">
            <a:spLocks noChangeArrowheads="1"/>
          </p:cNvSpPr>
          <p:nvPr/>
        </p:nvSpPr>
        <p:spPr bwMode="auto">
          <a:xfrm>
            <a:off x="9521825" y="2906713"/>
            <a:ext cx="2449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pt-BR" sz="1000">
                <a:solidFill>
                  <a:schemeClr val="tx1"/>
                </a:solidFill>
                <a:latin typeface="Roboto Condensed" panose="02000000000000000000" pitchFamily="2" charset="0"/>
              </a:rPr>
              <a:t>https://www.embratop.com.br/site/laser-scanner-3d-e-um-olhar-sobre-o-futuro/</a:t>
            </a:r>
          </a:p>
        </p:txBody>
      </p:sp>
      <p:pic>
        <p:nvPicPr>
          <p:cNvPr id="89097" name="Imagem 5" descr="Uma imagem contendo Diagrama&#10;&#10;Descrição gerada automaticamente">
            <a:extLst>
              <a:ext uri="{FF2B5EF4-FFF2-40B4-BE49-F238E27FC236}">
                <a16:creationId xmlns:a16="http://schemas.microsoft.com/office/drawing/2014/main" id="{A6227668-9A9D-4D55-966E-419E8C38EB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313" y="3452813"/>
            <a:ext cx="4279900"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8" name="CaixaDeTexto 5">
            <a:extLst>
              <a:ext uri="{FF2B5EF4-FFF2-40B4-BE49-F238E27FC236}">
                <a16:creationId xmlns:a16="http://schemas.microsoft.com/office/drawing/2014/main" id="{CD86FD39-000C-4C87-9432-6DA98A457629}"/>
              </a:ext>
            </a:extLst>
          </p:cNvPr>
          <p:cNvSpPr txBox="1">
            <a:spLocks noChangeArrowheads="1"/>
          </p:cNvSpPr>
          <p:nvPr/>
        </p:nvSpPr>
        <p:spPr bwMode="auto">
          <a:xfrm>
            <a:off x="9569450" y="5818188"/>
            <a:ext cx="2519363"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pt-BR" sz="1000">
                <a:solidFill>
                  <a:schemeClr val="tx1"/>
                </a:solidFill>
                <a:latin typeface="Roboto Condensed" panose="02000000000000000000" pitchFamily="2" charset="0"/>
              </a:rPr>
              <a:t>https://mundogeoconnect.com/2020/seminario-topografia-3d-e-laser-scanning-no-droneshow-e-mundogeo-connect-100-online-em-setembro/</a:t>
            </a:r>
          </a:p>
        </p:txBody>
      </p:sp>
      <p:sp>
        <p:nvSpPr>
          <p:cNvPr id="89099" name="Título 2">
            <a:extLst>
              <a:ext uri="{FF2B5EF4-FFF2-40B4-BE49-F238E27FC236}">
                <a16:creationId xmlns:a16="http://schemas.microsoft.com/office/drawing/2014/main" id="{25FA4F13-A171-4172-ACBA-67AAFC5578F8}"/>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2.0. Obtenção de Dados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ço Reservado para Número de Slide 1">
            <a:extLst>
              <a:ext uri="{FF2B5EF4-FFF2-40B4-BE49-F238E27FC236}">
                <a16:creationId xmlns:a16="http://schemas.microsoft.com/office/drawing/2014/main" id="{C856D4BF-7E70-4AE9-A2CD-47D45701D1CA}"/>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01ECEC08-A77D-44AE-AA24-C77EC28C82AE}" type="slidenum">
              <a:rPr lang="pt-BR" altLang="pt-BR">
                <a:solidFill>
                  <a:srgbClr val="898989"/>
                </a:solidFill>
                <a:latin typeface="Calibri" panose="020F0502020204030204" pitchFamily="34" charset="0"/>
              </a:rPr>
              <a:pPr/>
              <a:t>44</a:t>
            </a:fld>
            <a:endParaRPr lang="pt-BR" altLang="pt-BR">
              <a:solidFill>
                <a:srgbClr val="898989"/>
              </a:solidFill>
              <a:latin typeface="Calibri" panose="020F0502020204030204" pitchFamily="34" charset="0"/>
            </a:endParaRPr>
          </a:p>
        </p:txBody>
      </p:sp>
      <p:sp>
        <p:nvSpPr>
          <p:cNvPr id="91139" name="Título 2">
            <a:extLst>
              <a:ext uri="{FF2B5EF4-FFF2-40B4-BE49-F238E27FC236}">
                <a16:creationId xmlns:a16="http://schemas.microsoft.com/office/drawing/2014/main" id="{50E44AAB-3BC7-48B3-860E-5C4AF6D8C0CB}"/>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2.0. Obtenção de Dados</a:t>
            </a:r>
          </a:p>
        </p:txBody>
      </p:sp>
      <p:pic>
        <p:nvPicPr>
          <p:cNvPr id="91140" name="Picture 4" descr="Resultado de imagem para Perfilamento a Laser ou 3D Laser Scanning">
            <a:extLst>
              <a:ext uri="{FF2B5EF4-FFF2-40B4-BE49-F238E27FC236}">
                <a16:creationId xmlns:a16="http://schemas.microsoft.com/office/drawing/2014/main" id="{EA41B13D-0544-4398-8911-804CA2577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1803400"/>
            <a:ext cx="6497637"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Picture 6" descr="https://www.siga-sc.com/wp-content/uploads/2019/01/lidar-1024x901.png">
            <a:extLst>
              <a:ext uri="{FF2B5EF4-FFF2-40B4-BE49-F238E27FC236}">
                <a16:creationId xmlns:a16="http://schemas.microsoft.com/office/drawing/2014/main" id="{BC20A388-8260-4F61-9863-D39C3F75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7211"/>
          <a:stretch>
            <a:fillRect/>
          </a:stretch>
        </p:blipFill>
        <p:spPr bwMode="auto">
          <a:xfrm>
            <a:off x="766763" y="2205038"/>
            <a:ext cx="367665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ço Reservado para Número de Slide 1">
            <a:extLst>
              <a:ext uri="{FF2B5EF4-FFF2-40B4-BE49-F238E27FC236}">
                <a16:creationId xmlns:a16="http://schemas.microsoft.com/office/drawing/2014/main" id="{E66E175E-0C7B-4C9E-87A2-862EEAB10BC2}"/>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EF2D5931-A0BC-4565-A180-FE49866397DA}" type="slidenum">
              <a:rPr lang="pt-BR" altLang="pt-BR">
                <a:solidFill>
                  <a:srgbClr val="898989"/>
                </a:solidFill>
                <a:latin typeface="Calibri" panose="020F0502020204030204" pitchFamily="34" charset="0"/>
              </a:rPr>
              <a:pPr/>
              <a:t>45</a:t>
            </a:fld>
            <a:endParaRPr lang="pt-BR" altLang="pt-BR">
              <a:solidFill>
                <a:srgbClr val="898989"/>
              </a:solidFill>
              <a:latin typeface="Calibri" panose="020F0502020204030204" pitchFamily="34" charset="0"/>
            </a:endParaRPr>
          </a:p>
        </p:txBody>
      </p:sp>
      <p:sp>
        <p:nvSpPr>
          <p:cNvPr id="93187" name="Título 2">
            <a:extLst>
              <a:ext uri="{FF2B5EF4-FFF2-40B4-BE49-F238E27FC236}">
                <a16:creationId xmlns:a16="http://schemas.microsoft.com/office/drawing/2014/main" id="{E630FA6A-5E78-4AEB-86BC-49CA0076727A}"/>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2.0. Obtenção de Dados</a:t>
            </a:r>
          </a:p>
        </p:txBody>
      </p:sp>
      <p:pic>
        <p:nvPicPr>
          <p:cNvPr id="93188" name="Picture 4" descr="Nuvem de Pontos">
            <a:extLst>
              <a:ext uri="{FF2B5EF4-FFF2-40B4-BE49-F238E27FC236}">
                <a16:creationId xmlns:a16="http://schemas.microsoft.com/office/drawing/2014/main" id="{1866EACB-3E5E-47BF-BB07-86CE5F061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38" y="1984375"/>
            <a:ext cx="6516687"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CaixaDeTexto 9">
            <a:extLst>
              <a:ext uri="{FF2B5EF4-FFF2-40B4-BE49-F238E27FC236}">
                <a16:creationId xmlns:a16="http://schemas.microsoft.com/office/drawing/2014/main" id="{644B09D6-B37B-4261-B6C2-756F0CE20610}"/>
              </a:ext>
            </a:extLst>
          </p:cNvPr>
          <p:cNvSpPr txBox="1">
            <a:spLocks noChangeArrowheads="1"/>
          </p:cNvSpPr>
          <p:nvPr/>
        </p:nvSpPr>
        <p:spPr bwMode="auto">
          <a:xfrm>
            <a:off x="7785100" y="4727575"/>
            <a:ext cx="332263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a:r>
              <a:rPr lang="pt-BR" altLang="pt-BR">
                <a:solidFill>
                  <a:srgbClr val="333333"/>
                </a:solidFill>
                <a:latin typeface="Roboto Condensed" panose="02000000000000000000" pitchFamily="2" charset="0"/>
              </a:rPr>
              <a:t>Coleta de dados do aerolevantamento por Sistema de Perfilamento à Laser nos 415 Km2 da área continental, insular e adjacências, sobrevoada por uma aeronave equipada com sensor laser RIEGL modelo VQ480 e câmera digital PhaseOne modelo IXU 1000-R</a:t>
            </a:r>
            <a:endParaRPr lang="pt-BR" altLang="pt-BR">
              <a:latin typeface="Roboto Condensed" panose="02000000000000000000" pitchFamily="2" charset="0"/>
            </a:endParaRPr>
          </a:p>
        </p:txBody>
      </p:sp>
      <p:sp>
        <p:nvSpPr>
          <p:cNvPr id="93190" name="CaixaDeTexto 7">
            <a:extLst>
              <a:ext uri="{FF2B5EF4-FFF2-40B4-BE49-F238E27FC236}">
                <a16:creationId xmlns:a16="http://schemas.microsoft.com/office/drawing/2014/main" id="{EAE939F0-52DC-4E91-BCE6-017E6DA71FED}"/>
              </a:ext>
            </a:extLst>
          </p:cNvPr>
          <p:cNvSpPr txBox="1">
            <a:spLocks noChangeArrowheads="1"/>
          </p:cNvSpPr>
          <p:nvPr/>
        </p:nvSpPr>
        <p:spPr bwMode="auto">
          <a:xfrm>
            <a:off x="1066800" y="6356350"/>
            <a:ext cx="7488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sz="1100">
                <a:latin typeface="Roboto Condensed" panose="02000000000000000000" pitchFamily="2" charset="0"/>
              </a:rPr>
              <a:t>http://cartografia.salvador.ba.gov.br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
            <a:extLst>
              <a:ext uri="{FF2B5EF4-FFF2-40B4-BE49-F238E27FC236}">
                <a16:creationId xmlns:a16="http://schemas.microsoft.com/office/drawing/2014/main" id="{3ABB1645-4C81-41B9-A62A-9A4A70FD901B}"/>
              </a:ext>
            </a:extLst>
          </p:cNvPr>
          <p:cNvSpPr txBox="1">
            <a:spLocks noChangeArrowheads="1"/>
          </p:cNvSpPr>
          <p:nvPr/>
        </p:nvSpPr>
        <p:spPr bwMode="auto">
          <a:xfrm>
            <a:off x="1055688" y="1881188"/>
            <a:ext cx="3949700" cy="140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1800" b="1">
                <a:latin typeface="Roboto Condensed" panose="02000000000000000000" pitchFamily="2" charset="0"/>
                <a:ea typeface="Roboto Condensed" panose="02000000000000000000" pitchFamily="2" charset="0"/>
                <a:cs typeface="Arial Unicode MS" panose="020B0604020202020204" pitchFamily="34" charset="-128"/>
              </a:rPr>
              <a:t>2.2. Modelos para aquisição de dados</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a) Rede regular de pontos</a:t>
            </a:r>
          </a:p>
          <a:p>
            <a:pPr eaLnBrk="1" hangingPunct="1"/>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b) Rede Irregular de triângulos</a:t>
            </a:r>
          </a:p>
          <a:p>
            <a:pPr eaLnBrk="1" hangingPunct="1"/>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p:txBody>
      </p:sp>
      <p:sp>
        <p:nvSpPr>
          <p:cNvPr id="95235" name="Espaço Reservado para Número de Slide 1">
            <a:extLst>
              <a:ext uri="{FF2B5EF4-FFF2-40B4-BE49-F238E27FC236}">
                <a16:creationId xmlns:a16="http://schemas.microsoft.com/office/drawing/2014/main" id="{E1B04798-6CDC-46BD-B568-EAD691A8C099}"/>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E6B6B72D-5265-4E8F-A475-84557CCB8C40}" type="slidenum">
              <a:rPr lang="pt-BR" altLang="pt-BR">
                <a:solidFill>
                  <a:srgbClr val="898989"/>
                </a:solidFill>
                <a:latin typeface="Calibri" panose="020F0502020204030204" pitchFamily="34" charset="0"/>
              </a:rPr>
              <a:pPr/>
              <a:t>46</a:t>
            </a:fld>
            <a:endParaRPr lang="pt-BR" altLang="pt-BR">
              <a:solidFill>
                <a:srgbClr val="898989"/>
              </a:solidFill>
              <a:latin typeface="Calibri" panose="020F0502020204030204" pitchFamily="34" charset="0"/>
            </a:endParaRPr>
          </a:p>
        </p:txBody>
      </p:sp>
      <p:sp>
        <p:nvSpPr>
          <p:cNvPr id="95236" name="Título 2">
            <a:extLst>
              <a:ext uri="{FF2B5EF4-FFF2-40B4-BE49-F238E27FC236}">
                <a16:creationId xmlns:a16="http://schemas.microsoft.com/office/drawing/2014/main" id="{179D3731-339A-471C-AC85-17E6011CECB9}"/>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2.0. Obtenção de Dados</a:t>
            </a:r>
          </a:p>
        </p:txBody>
      </p:sp>
      <p:pic>
        <p:nvPicPr>
          <p:cNvPr id="95237" name="Picture 2">
            <a:extLst>
              <a:ext uri="{FF2B5EF4-FFF2-40B4-BE49-F238E27FC236}">
                <a16:creationId xmlns:a16="http://schemas.microsoft.com/office/drawing/2014/main" id="{541BDF99-99D1-40BE-877C-57E26AA65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38" y="3476625"/>
            <a:ext cx="53086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4">
            <a:extLst>
              <a:ext uri="{FF2B5EF4-FFF2-40B4-BE49-F238E27FC236}">
                <a16:creationId xmlns:a16="http://schemas.microsoft.com/office/drawing/2014/main" id="{5FCEFD7C-D88B-4B8E-8253-04E0DC9C4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38" y="3494088"/>
            <a:ext cx="5846762"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9" name="CaixaDeTexto 7">
            <a:extLst>
              <a:ext uri="{FF2B5EF4-FFF2-40B4-BE49-F238E27FC236}">
                <a16:creationId xmlns:a16="http://schemas.microsoft.com/office/drawing/2014/main" id="{54EF4DF0-BF5F-4BCE-8ACE-3CF53E71AC12}"/>
              </a:ext>
            </a:extLst>
          </p:cNvPr>
          <p:cNvSpPr txBox="1">
            <a:spLocks noChangeArrowheads="1"/>
          </p:cNvSpPr>
          <p:nvPr/>
        </p:nvSpPr>
        <p:spPr bwMode="auto">
          <a:xfrm>
            <a:off x="922338" y="6384925"/>
            <a:ext cx="6097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a:latin typeface="Roboto Condensed" panose="02000000000000000000" pitchFamily="2" charset="0"/>
              </a:rPr>
              <a:t>https://metrica.zendesk.com/</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hape 76">
            <a:extLst>
              <a:ext uri="{FF2B5EF4-FFF2-40B4-BE49-F238E27FC236}">
                <a16:creationId xmlns:a16="http://schemas.microsoft.com/office/drawing/2014/main" id="{38874E35-10A2-471F-A26C-4399AA6957B1}"/>
              </a:ext>
            </a:extLst>
          </p:cNvPr>
          <p:cNvSpPr txBox="1">
            <a:spLocks noGrp="1" noChangeArrowheads="1"/>
          </p:cNvSpPr>
          <p:nvPr>
            <p:ph type="ctrTitle"/>
          </p:nvPr>
        </p:nvSpPr>
        <p:spPr>
          <a:xfrm>
            <a:off x="2209800" y="3863975"/>
            <a:ext cx="4505325" cy="1909763"/>
          </a:xfrm>
        </p:spPr>
        <p:txBody>
          <a:bodyPr/>
          <a:lstStyle/>
          <a:p>
            <a:pPr eaLnBrk="1" hangingPunct="1">
              <a:spcBef>
                <a:spcPct val="0"/>
              </a:spcBef>
              <a:buSzTx/>
              <a:buFont typeface="Montserrat" panose="00000500000000000000" pitchFamily="2" charset="0"/>
              <a:buNone/>
            </a:pPr>
            <a:r>
              <a:rPr lang="pt-BR" altLang="pt-BR" sz="9600" b="1">
                <a:solidFill>
                  <a:schemeClr val="bg1"/>
                </a:solidFill>
                <a:cs typeface="Arial" panose="020B0604020202020204" pitchFamily="34" charset="0"/>
                <a:sym typeface="Montserrat" panose="00000500000000000000" pitchFamily="2" charset="0"/>
              </a:rPr>
              <a:t>3.</a:t>
            </a:r>
            <a:br>
              <a:rPr lang="pt-BR" altLang="pt-BR" sz="9600" b="1">
                <a:solidFill>
                  <a:schemeClr val="bg1"/>
                </a:solidFill>
                <a:cs typeface="Arial" panose="020B0604020202020204" pitchFamily="34" charset="0"/>
                <a:sym typeface="Montserrat" panose="00000500000000000000" pitchFamily="2" charset="0"/>
              </a:rPr>
            </a:br>
            <a:r>
              <a:rPr lang="pt-BR" altLang="pt-BR" sz="5400" b="1">
                <a:solidFill>
                  <a:schemeClr val="bg1"/>
                </a:solidFill>
                <a:cs typeface="Arial" panose="020B0604020202020204" pitchFamily="34" charset="0"/>
                <a:sym typeface="Montserrat" panose="00000500000000000000" pitchFamily="2" charset="0"/>
              </a:rPr>
              <a:t>Processos de Elaboração</a:t>
            </a:r>
            <a:endParaRPr lang="pt-BR" altLang="pt-BR" b="1">
              <a:cs typeface="Arial" panose="020B0604020202020204" pitchFamily="34" charset="0"/>
              <a:sym typeface="Montserrat" panose="00000500000000000000"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Espaço Reservado para Número de Slide 1">
            <a:extLst>
              <a:ext uri="{FF2B5EF4-FFF2-40B4-BE49-F238E27FC236}">
                <a16:creationId xmlns:a16="http://schemas.microsoft.com/office/drawing/2014/main" id="{A8F28DA8-38B3-4355-8BDC-2F3CD95C84F2}"/>
              </a:ext>
            </a:extLst>
          </p:cNvPr>
          <p:cNvSpPr>
            <a:spLocks noGrp="1" noChangeArrowheads="1"/>
          </p:cNvSpPr>
          <p:nvPr>
            <p:ph type="sldNum" sz="quarter" idx="4294967295"/>
          </p:nvPr>
        </p:nvSpPr>
        <p:spPr bwMode="auto">
          <a:xfrm>
            <a:off x="11712575" y="6356350"/>
            <a:ext cx="479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3E0C987-FBF4-4955-BDA5-0F4756D86C3E}" type="slidenum">
              <a:rPr lang="pt-BR" altLang="pt-BR">
                <a:solidFill>
                  <a:srgbClr val="898989"/>
                </a:solidFill>
                <a:latin typeface="Calibri" panose="020F0502020204030204" pitchFamily="34" charset="0"/>
              </a:rPr>
              <a:pPr/>
              <a:t>48</a:t>
            </a:fld>
            <a:endParaRPr lang="pt-BR" altLang="pt-BR">
              <a:solidFill>
                <a:srgbClr val="898989"/>
              </a:solidFill>
              <a:latin typeface="Calibri" panose="020F0502020204030204" pitchFamily="34" charset="0"/>
            </a:endParaRPr>
          </a:p>
        </p:txBody>
      </p:sp>
      <p:sp>
        <p:nvSpPr>
          <p:cNvPr id="99331" name="Título 2">
            <a:extLst>
              <a:ext uri="{FF2B5EF4-FFF2-40B4-BE49-F238E27FC236}">
                <a16:creationId xmlns:a16="http://schemas.microsoft.com/office/drawing/2014/main" id="{64C9DB9F-82A6-48D0-A45D-3A1DB6BE3999}"/>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dirty="0">
                <a:solidFill>
                  <a:schemeClr val="tx1"/>
                </a:solidFill>
                <a:cs typeface="Arial" panose="020B0604020202020204" pitchFamily="34" charset="0"/>
              </a:rPr>
              <a:t>3.0. Processo de Elaboração</a:t>
            </a:r>
          </a:p>
        </p:txBody>
      </p:sp>
      <p:pic>
        <p:nvPicPr>
          <p:cNvPr id="99332" name="Picture 2" descr="Interpolação das curvas de nível no programa Surfer 8.0 através de imagens  do Google Earth - PDF Free Download">
            <a:extLst>
              <a:ext uri="{FF2B5EF4-FFF2-40B4-BE49-F238E27FC236}">
                <a16:creationId xmlns:a16="http://schemas.microsoft.com/office/drawing/2014/main" id="{61521E2A-F783-4E4C-97D9-E7BC593DD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38" y="2139950"/>
            <a:ext cx="4914900"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CaixaDeTexto 6">
            <a:extLst>
              <a:ext uri="{FF2B5EF4-FFF2-40B4-BE49-F238E27FC236}">
                <a16:creationId xmlns:a16="http://schemas.microsoft.com/office/drawing/2014/main" id="{3AB47E1A-036C-4721-B7BA-D6D7F92DBAC5}"/>
              </a:ext>
            </a:extLst>
          </p:cNvPr>
          <p:cNvSpPr txBox="1">
            <a:spLocks noChangeArrowheads="1"/>
          </p:cNvSpPr>
          <p:nvPr/>
        </p:nvSpPr>
        <p:spPr bwMode="auto">
          <a:xfrm>
            <a:off x="6376988" y="6094413"/>
            <a:ext cx="5575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pt-BR" altLang="pt-BR">
                <a:latin typeface="Roboto Condensed" panose="02000000000000000000" pitchFamily="2" charset="0"/>
              </a:rPr>
              <a:t>https://docplayer.com.br/17133142-Interpolacao-das-curvas-de-nivel-no-programa-surfer-8-0-atraves-de-imagens-do-google-earth.html</a:t>
            </a:r>
          </a:p>
        </p:txBody>
      </p:sp>
      <p:sp>
        <p:nvSpPr>
          <p:cNvPr id="99334" name="Text Box 1">
            <a:extLst>
              <a:ext uri="{FF2B5EF4-FFF2-40B4-BE49-F238E27FC236}">
                <a16:creationId xmlns:a16="http://schemas.microsoft.com/office/drawing/2014/main" id="{5D57A6D2-EFE4-4BD9-A0D5-305ECAEAC924}"/>
              </a:ext>
            </a:extLst>
          </p:cNvPr>
          <p:cNvSpPr txBox="1">
            <a:spLocks noChangeArrowheads="1"/>
          </p:cNvSpPr>
          <p:nvPr/>
        </p:nvSpPr>
        <p:spPr bwMode="auto">
          <a:xfrm>
            <a:off x="969963" y="1743075"/>
            <a:ext cx="3949700" cy="140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1800" b="1" dirty="0">
                <a:latin typeface="Roboto Condensed" panose="02000000000000000000" pitchFamily="2" charset="0"/>
                <a:ea typeface="Roboto Condensed" panose="02000000000000000000" pitchFamily="2" charset="0"/>
                <a:cs typeface="Arial Unicode MS" panose="020B0604020202020204" pitchFamily="34" charset="-128"/>
              </a:rPr>
              <a:t>3.1. Desenho de Curvas de Nível</a:t>
            </a:r>
          </a:p>
          <a:p>
            <a:pPr eaLnBrk="1" hangingPunct="1"/>
            <a:endPar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Espaço Reservado para Número de Slide 1">
            <a:extLst>
              <a:ext uri="{FF2B5EF4-FFF2-40B4-BE49-F238E27FC236}">
                <a16:creationId xmlns:a16="http://schemas.microsoft.com/office/drawing/2014/main" id="{57443833-1E46-439F-B99D-539196383A62}"/>
              </a:ext>
            </a:extLst>
          </p:cNvPr>
          <p:cNvSpPr>
            <a:spLocks noGrp="1" noChangeArrowheads="1"/>
          </p:cNvSpPr>
          <p:nvPr>
            <p:ph type="sldNum" sz="quarter" idx="4294967295"/>
          </p:nvPr>
        </p:nvSpPr>
        <p:spPr bwMode="auto">
          <a:xfrm>
            <a:off x="11707813" y="6356350"/>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1E4B6B6-9022-4DBF-93CA-EC4F2D682869}" type="slidenum">
              <a:rPr lang="pt-BR" altLang="pt-BR">
                <a:solidFill>
                  <a:srgbClr val="898989"/>
                </a:solidFill>
                <a:latin typeface="Calibri" panose="020F0502020204030204" pitchFamily="34" charset="0"/>
              </a:rPr>
              <a:pPr/>
              <a:t>49</a:t>
            </a:fld>
            <a:endParaRPr lang="pt-BR" altLang="pt-BR">
              <a:solidFill>
                <a:srgbClr val="898989"/>
              </a:solidFill>
              <a:latin typeface="Calibri" panose="020F0502020204030204" pitchFamily="34" charset="0"/>
            </a:endParaRPr>
          </a:p>
        </p:txBody>
      </p:sp>
      <p:sp>
        <p:nvSpPr>
          <p:cNvPr id="31748" name="Título 2">
            <a:extLst>
              <a:ext uri="{FF2B5EF4-FFF2-40B4-BE49-F238E27FC236}">
                <a16:creationId xmlns:a16="http://schemas.microsoft.com/office/drawing/2014/main" id="{3012311F-C7DE-4DF6-B261-10850F600A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dirty="0">
                <a:solidFill>
                  <a:schemeClr val="tx1"/>
                </a:solidFill>
                <a:cs typeface="Arial" panose="020B0604020202020204" pitchFamily="34" charset="0"/>
              </a:rPr>
              <a:t>3.0. Processo de Elaboração</a:t>
            </a:r>
          </a:p>
        </p:txBody>
      </p:sp>
      <p:sp>
        <p:nvSpPr>
          <p:cNvPr id="31749" name="Text Box 3">
            <a:extLst>
              <a:ext uri="{FF2B5EF4-FFF2-40B4-BE49-F238E27FC236}">
                <a16:creationId xmlns:a16="http://schemas.microsoft.com/office/drawing/2014/main" id="{A03C50E9-C041-4D65-BB9E-BBFC0DF5302A}"/>
              </a:ext>
            </a:extLst>
          </p:cNvPr>
          <p:cNvSpPr txBox="1">
            <a:spLocks noChangeArrowheads="1"/>
          </p:cNvSpPr>
          <p:nvPr/>
        </p:nvSpPr>
        <p:spPr bwMode="auto">
          <a:xfrm>
            <a:off x="1055688" y="1916113"/>
            <a:ext cx="10440987" cy="430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2400" b="1" dirty="0">
                <a:latin typeface="Roboto Condensed" panose="02000000000000000000" pitchFamily="2" charset="0"/>
                <a:ea typeface="Roboto Condensed" panose="02000000000000000000" pitchFamily="2" charset="0"/>
                <a:cs typeface="Arial Unicode MS" panose="020B0604020202020204" pitchFamily="34" charset="-128"/>
              </a:rPr>
              <a:t>3.1. Desenho de Curvas de Nível</a:t>
            </a: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r>
              <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rPr>
              <a:t>Podem ser obtidas basicamente por três processos diferentes:</a:t>
            </a: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r>
              <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rPr>
              <a:t>- Projeção</a:t>
            </a: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r>
              <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rPr>
              <a:t>- Interpolação gráfica</a:t>
            </a: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r>
              <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rPr>
              <a:t> - Interpolação numérica</a:t>
            </a: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ndParaRPr>
          </a:p>
          <a:p>
            <a:pPr algn="just" eaLnBrk="1" hangingPunct="1"/>
            <a:endParaRPr lang="pt-BR" altLang="pt-BR" sz="2400" dirty="0">
              <a:latin typeface="Roboto Condensed" panose="02000000000000000000" pitchFamily="2"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hape 76">
            <a:extLst>
              <a:ext uri="{FF2B5EF4-FFF2-40B4-BE49-F238E27FC236}">
                <a16:creationId xmlns:a16="http://schemas.microsoft.com/office/drawing/2014/main" id="{21D4A786-24C5-44F3-A89C-8119A609DCFA}"/>
              </a:ext>
            </a:extLst>
          </p:cNvPr>
          <p:cNvSpPr txBox="1">
            <a:spLocks noGrp="1" noChangeArrowheads="1"/>
          </p:cNvSpPr>
          <p:nvPr>
            <p:ph type="ctrTitle"/>
          </p:nvPr>
        </p:nvSpPr>
        <p:spPr>
          <a:xfrm>
            <a:off x="2209800" y="3863975"/>
            <a:ext cx="4505325" cy="1909763"/>
          </a:xfrm>
        </p:spPr>
        <p:txBody>
          <a:bodyPr/>
          <a:lstStyle/>
          <a:p>
            <a:pPr eaLnBrk="1" hangingPunct="1">
              <a:spcBef>
                <a:spcPct val="0"/>
              </a:spcBef>
              <a:buSzTx/>
              <a:buFont typeface="Montserrat" panose="00000500000000000000" pitchFamily="2" charset="0"/>
              <a:buNone/>
            </a:pPr>
            <a:r>
              <a:rPr lang="pt-BR" altLang="pt-BR" sz="9600" b="1">
                <a:solidFill>
                  <a:schemeClr val="bg1"/>
                </a:solidFill>
                <a:cs typeface="Arial" panose="020B0604020202020204" pitchFamily="34" charset="0"/>
                <a:sym typeface="Montserrat" panose="00000500000000000000" pitchFamily="2" charset="0"/>
              </a:rPr>
              <a:t>1.</a:t>
            </a:r>
            <a:br>
              <a:rPr lang="pt-BR" altLang="pt-BR" sz="9600" b="1">
                <a:solidFill>
                  <a:schemeClr val="bg1"/>
                </a:solidFill>
                <a:cs typeface="Arial" panose="020B0604020202020204" pitchFamily="34" charset="0"/>
                <a:sym typeface="Montserrat" panose="00000500000000000000" pitchFamily="2" charset="0"/>
              </a:rPr>
            </a:br>
            <a:r>
              <a:rPr lang="pt-BR" altLang="pt-BR" sz="5400" b="1">
                <a:solidFill>
                  <a:schemeClr val="bg1"/>
                </a:solidFill>
                <a:cs typeface="Arial" panose="020B0604020202020204" pitchFamily="34" charset="0"/>
                <a:sym typeface="Montserrat" panose="00000500000000000000" pitchFamily="2" charset="0"/>
              </a:rPr>
              <a:t>Formas de Representação </a:t>
            </a:r>
            <a:endParaRPr lang="pt-BR" altLang="pt-BR" b="1">
              <a:cs typeface="Arial" panose="020B0604020202020204" pitchFamily="34" charset="0"/>
              <a:sym typeface="Montserrat" panose="00000500000000000000"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Espaço Reservado para Número de Slide 1">
            <a:extLst>
              <a:ext uri="{FF2B5EF4-FFF2-40B4-BE49-F238E27FC236}">
                <a16:creationId xmlns:a16="http://schemas.microsoft.com/office/drawing/2014/main" id="{57443833-1E46-439F-B99D-539196383A62}"/>
              </a:ext>
            </a:extLst>
          </p:cNvPr>
          <p:cNvSpPr>
            <a:spLocks noGrp="1" noChangeArrowheads="1"/>
          </p:cNvSpPr>
          <p:nvPr>
            <p:ph type="sldNum" sz="quarter" idx="4294967295"/>
          </p:nvPr>
        </p:nvSpPr>
        <p:spPr bwMode="auto">
          <a:xfrm>
            <a:off x="11707813" y="6356350"/>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1E4B6B6-9022-4DBF-93CA-EC4F2D682869}" type="slidenum">
              <a:rPr lang="pt-BR" altLang="pt-BR">
                <a:solidFill>
                  <a:srgbClr val="898989"/>
                </a:solidFill>
                <a:latin typeface="Calibri" panose="020F0502020204030204" pitchFamily="34" charset="0"/>
              </a:rPr>
              <a:pPr/>
              <a:t>50</a:t>
            </a:fld>
            <a:endParaRPr lang="pt-BR" altLang="pt-BR">
              <a:solidFill>
                <a:srgbClr val="898989"/>
              </a:solidFill>
              <a:latin typeface="Calibri" panose="020F0502020204030204" pitchFamily="34" charset="0"/>
            </a:endParaRPr>
          </a:p>
        </p:txBody>
      </p:sp>
      <p:sp>
        <p:nvSpPr>
          <p:cNvPr id="31748" name="Título 2">
            <a:extLst>
              <a:ext uri="{FF2B5EF4-FFF2-40B4-BE49-F238E27FC236}">
                <a16:creationId xmlns:a16="http://schemas.microsoft.com/office/drawing/2014/main" id="{3012311F-C7DE-4DF6-B261-10850F600A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sp>
        <p:nvSpPr>
          <p:cNvPr id="31749" name="Text Box 3">
            <a:extLst>
              <a:ext uri="{FF2B5EF4-FFF2-40B4-BE49-F238E27FC236}">
                <a16:creationId xmlns:a16="http://schemas.microsoft.com/office/drawing/2014/main" id="{A03C50E9-C041-4D65-BB9E-BBFC0DF5302A}"/>
              </a:ext>
            </a:extLst>
          </p:cNvPr>
          <p:cNvSpPr txBox="1">
            <a:spLocks noChangeArrowheads="1"/>
          </p:cNvSpPr>
          <p:nvPr/>
        </p:nvSpPr>
        <p:spPr bwMode="auto">
          <a:xfrm>
            <a:off x="1055688" y="1916113"/>
            <a:ext cx="10541038" cy="1298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2400" b="1" dirty="0">
                <a:latin typeface="Roboto Condensed" panose="02000000000000000000" pitchFamily="2" charset="0"/>
                <a:ea typeface="Roboto Condensed" panose="02000000000000000000" pitchFamily="2" charset="0"/>
                <a:cs typeface="Arial Unicode MS" panose="020B0604020202020204" pitchFamily="34" charset="-128"/>
              </a:rPr>
              <a:t>- Curvas de nível</a:t>
            </a: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lvl="1" algn="just" eaLnBrk="1" hangingPunct="1">
              <a:buFont typeface="Arial" pitchFamily="34" charset="0"/>
              <a:buChar char="•"/>
            </a:pPr>
            <a:r>
              <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rPr>
              <a:t>Projeção: a projeção ortogonal é a mais usual no traçado das curvas de nível</a:t>
            </a: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ndParaRPr>
          </a:p>
          <a:p>
            <a:pPr algn="just" eaLnBrk="1" hangingPunct="1"/>
            <a:endParaRPr lang="pt-BR" altLang="pt-BR" sz="2400" dirty="0">
              <a:latin typeface="Roboto Condensed" panose="02000000000000000000" pitchFamily="2" charset="0"/>
            </a:endParaRPr>
          </a:p>
        </p:txBody>
      </p:sp>
      <p:pic>
        <p:nvPicPr>
          <p:cNvPr id="136193" name="Picture 1"/>
          <p:cNvPicPr>
            <a:picLocks noChangeAspect="1" noChangeArrowheads="1"/>
          </p:cNvPicPr>
          <p:nvPr/>
        </p:nvPicPr>
        <p:blipFill>
          <a:blip r:embed="rId3"/>
          <a:srcRect/>
          <a:stretch>
            <a:fillRect/>
          </a:stretch>
        </p:blipFill>
        <p:spPr bwMode="auto">
          <a:xfrm>
            <a:off x="1523968" y="4000504"/>
            <a:ext cx="4038600" cy="2454275"/>
          </a:xfrm>
          <a:prstGeom prst="rect">
            <a:avLst/>
          </a:prstGeom>
          <a:noFill/>
          <a:ln w="9525">
            <a:noFill/>
            <a:miter lim="800000"/>
            <a:headEnd/>
            <a:tailEnd/>
          </a:ln>
          <a:effectLst/>
        </p:spPr>
      </p:pic>
      <p:sp>
        <p:nvSpPr>
          <p:cNvPr id="6" name="Retângulo 5"/>
          <p:cNvSpPr/>
          <p:nvPr/>
        </p:nvSpPr>
        <p:spPr>
          <a:xfrm>
            <a:off x="1381092" y="3429000"/>
            <a:ext cx="10072758" cy="646331"/>
          </a:xfrm>
          <a:prstGeom prst="rect">
            <a:avLst/>
          </a:prstGeom>
        </p:spPr>
        <p:txBody>
          <a:bodyPr wrap="square">
            <a:spAutoFit/>
          </a:bodyPr>
          <a:lstStyle/>
          <a:p>
            <a:r>
              <a:rPr lang="pt-BR" sz="1800" dirty="0">
                <a:latin typeface="Roboto Condensed" pitchFamily="2" charset="0"/>
                <a:ea typeface="Roboto Condensed" pitchFamily="2" charset="0"/>
              </a:rPr>
              <a:t>A projeção ortogonal  P ’, de um ponto P sobre um plano </a:t>
            </a:r>
            <a:r>
              <a:rPr lang="el-GR" sz="1800" dirty="0">
                <a:latin typeface="Roboto Condensed" pitchFamily="2" charset="0"/>
                <a:ea typeface="Roboto Condensed" pitchFamily="2" charset="0"/>
              </a:rPr>
              <a:t>α</a:t>
            </a:r>
            <a:r>
              <a:rPr lang="pt-BR" sz="1800" dirty="0">
                <a:latin typeface="Roboto Condensed" pitchFamily="2" charset="0"/>
                <a:ea typeface="Roboto Condensed" pitchFamily="2" charset="0"/>
              </a:rPr>
              <a:t> (plano topográfico), é a intersecção do alinhamento do ponto P em uma reta perpendicular ao plano </a:t>
            </a:r>
            <a:r>
              <a:rPr lang="el-GR" sz="1800" dirty="0">
                <a:latin typeface="Roboto Condensed" pitchFamily="2" charset="0"/>
                <a:ea typeface="Roboto Condensed" pitchFamily="2" charset="0"/>
              </a:rPr>
              <a:t>α</a:t>
            </a:r>
            <a:r>
              <a:rPr lang="pt-BR" sz="1800" dirty="0">
                <a:latin typeface="Roboto Condensed" pitchFamily="2" charset="0"/>
                <a:ea typeface="Roboto Condensed" pitchFamily="2" charset="0"/>
              </a:rPr>
              <a:t> .</a:t>
            </a:r>
          </a:p>
        </p:txBody>
      </p:sp>
      <p:pic>
        <p:nvPicPr>
          <p:cNvPr id="136194" name="Picture 2"/>
          <p:cNvPicPr>
            <a:picLocks noChangeAspect="1" noChangeArrowheads="1"/>
          </p:cNvPicPr>
          <p:nvPr/>
        </p:nvPicPr>
        <p:blipFill>
          <a:blip r:embed="rId4"/>
          <a:srcRect/>
          <a:stretch>
            <a:fillRect/>
          </a:stretch>
        </p:blipFill>
        <p:spPr bwMode="auto">
          <a:xfrm>
            <a:off x="6810380" y="4071942"/>
            <a:ext cx="4346010" cy="255746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Espaço Reservado para Número de Slide 1">
            <a:extLst>
              <a:ext uri="{FF2B5EF4-FFF2-40B4-BE49-F238E27FC236}">
                <a16:creationId xmlns:a16="http://schemas.microsoft.com/office/drawing/2014/main" id="{57443833-1E46-439F-B99D-539196383A62}"/>
              </a:ext>
            </a:extLst>
          </p:cNvPr>
          <p:cNvSpPr>
            <a:spLocks noGrp="1" noChangeArrowheads="1"/>
          </p:cNvSpPr>
          <p:nvPr>
            <p:ph type="sldNum" sz="quarter" idx="4294967295"/>
          </p:nvPr>
        </p:nvSpPr>
        <p:spPr bwMode="auto">
          <a:xfrm>
            <a:off x="11707813" y="6356350"/>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1E4B6B6-9022-4DBF-93CA-EC4F2D682869}" type="slidenum">
              <a:rPr lang="pt-BR" altLang="pt-BR">
                <a:solidFill>
                  <a:srgbClr val="898989"/>
                </a:solidFill>
                <a:latin typeface="Calibri" panose="020F0502020204030204" pitchFamily="34" charset="0"/>
              </a:rPr>
              <a:pPr/>
              <a:t>51</a:t>
            </a:fld>
            <a:endParaRPr lang="pt-BR" altLang="pt-BR">
              <a:solidFill>
                <a:srgbClr val="898989"/>
              </a:solidFill>
              <a:latin typeface="Calibri" panose="020F0502020204030204" pitchFamily="34" charset="0"/>
            </a:endParaRPr>
          </a:p>
        </p:txBody>
      </p:sp>
      <p:sp>
        <p:nvSpPr>
          <p:cNvPr id="31748" name="Título 2">
            <a:extLst>
              <a:ext uri="{FF2B5EF4-FFF2-40B4-BE49-F238E27FC236}">
                <a16:creationId xmlns:a16="http://schemas.microsoft.com/office/drawing/2014/main" id="{3012311F-C7DE-4DF6-B261-10850F600A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sp>
        <p:nvSpPr>
          <p:cNvPr id="31749" name="Text Box 3">
            <a:extLst>
              <a:ext uri="{FF2B5EF4-FFF2-40B4-BE49-F238E27FC236}">
                <a16:creationId xmlns:a16="http://schemas.microsoft.com/office/drawing/2014/main" id="{A03C50E9-C041-4D65-BB9E-BBFC0DF5302A}"/>
              </a:ext>
            </a:extLst>
          </p:cNvPr>
          <p:cNvSpPr txBox="1">
            <a:spLocks noChangeArrowheads="1"/>
          </p:cNvSpPr>
          <p:nvPr/>
        </p:nvSpPr>
        <p:spPr bwMode="auto">
          <a:xfrm>
            <a:off x="1055688" y="1916113"/>
            <a:ext cx="10440987" cy="430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buFontTx/>
              <a:buChar char="-"/>
            </a:pPr>
            <a:r>
              <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rPr>
              <a:t> Interpolação gráfica</a:t>
            </a: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ndParaRPr>
          </a:p>
          <a:p>
            <a:pPr algn="just" eaLnBrk="1" hangingPunct="1"/>
            <a:endParaRPr lang="pt-BR" altLang="pt-BR" sz="2400" dirty="0">
              <a:latin typeface="Roboto Condensed" panose="02000000000000000000" pitchFamily="2" charset="0"/>
            </a:endParaRPr>
          </a:p>
        </p:txBody>
      </p:sp>
      <p:sp>
        <p:nvSpPr>
          <p:cNvPr id="8" name="Retângulo 7"/>
          <p:cNvSpPr/>
          <p:nvPr/>
        </p:nvSpPr>
        <p:spPr>
          <a:xfrm>
            <a:off x="738150" y="6357958"/>
            <a:ext cx="2861681" cy="246221"/>
          </a:xfrm>
          <a:prstGeom prst="rect">
            <a:avLst/>
          </a:prstGeom>
        </p:spPr>
        <p:txBody>
          <a:bodyPr wrap="none">
            <a:spAutoFit/>
          </a:bodyPr>
          <a:lstStyle/>
          <a:p>
            <a:r>
              <a:rPr lang="pt-BR" sz="1000" dirty="0"/>
              <a:t>Fonte: https://slideplayer.com.br/slide/1753798/</a:t>
            </a:r>
          </a:p>
        </p:txBody>
      </p:sp>
      <p:pic>
        <p:nvPicPr>
          <p:cNvPr id="9" name="Picture 2"/>
          <p:cNvPicPr>
            <a:picLocks noChangeAspect="1" noChangeArrowheads="1"/>
          </p:cNvPicPr>
          <p:nvPr/>
        </p:nvPicPr>
        <p:blipFill>
          <a:blip r:embed="rId3"/>
          <a:srcRect l="32422" t="35417" r="23633" b="23958"/>
          <a:stretch>
            <a:fillRect/>
          </a:stretch>
        </p:blipFill>
        <p:spPr bwMode="auto">
          <a:xfrm>
            <a:off x="809588" y="2643182"/>
            <a:ext cx="5357850" cy="2786082"/>
          </a:xfrm>
          <a:prstGeom prst="rect">
            <a:avLst/>
          </a:prstGeom>
          <a:noFill/>
          <a:ln w="9525">
            <a:noFill/>
            <a:miter lim="800000"/>
            <a:headEnd/>
            <a:tailEnd/>
          </a:ln>
          <a:effectLst/>
        </p:spPr>
      </p:pic>
      <p:pic>
        <p:nvPicPr>
          <p:cNvPr id="10" name="Picture 3"/>
          <p:cNvPicPr>
            <a:picLocks noChangeAspect="1" noChangeArrowheads="1"/>
          </p:cNvPicPr>
          <p:nvPr/>
        </p:nvPicPr>
        <p:blipFill>
          <a:blip r:embed="rId4"/>
          <a:srcRect l="31836" t="37500" r="25429" b="14583"/>
          <a:stretch>
            <a:fillRect/>
          </a:stretch>
        </p:blipFill>
        <p:spPr bwMode="auto">
          <a:xfrm>
            <a:off x="6315114" y="2571744"/>
            <a:ext cx="5210174" cy="3286148"/>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Espaço Reservado para Número de Slide 1">
            <a:extLst>
              <a:ext uri="{FF2B5EF4-FFF2-40B4-BE49-F238E27FC236}">
                <a16:creationId xmlns:a16="http://schemas.microsoft.com/office/drawing/2014/main" id="{57443833-1E46-439F-B99D-539196383A62}"/>
              </a:ext>
            </a:extLst>
          </p:cNvPr>
          <p:cNvSpPr>
            <a:spLocks noGrp="1" noChangeArrowheads="1"/>
          </p:cNvSpPr>
          <p:nvPr>
            <p:ph type="sldNum" sz="quarter" idx="4294967295"/>
          </p:nvPr>
        </p:nvSpPr>
        <p:spPr bwMode="auto">
          <a:xfrm>
            <a:off x="11707813" y="6356350"/>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1E4B6B6-9022-4DBF-93CA-EC4F2D682869}" type="slidenum">
              <a:rPr lang="pt-BR" altLang="pt-BR">
                <a:solidFill>
                  <a:srgbClr val="898989"/>
                </a:solidFill>
                <a:latin typeface="Calibri" panose="020F0502020204030204" pitchFamily="34" charset="0"/>
              </a:rPr>
              <a:pPr/>
              <a:t>52</a:t>
            </a:fld>
            <a:endParaRPr lang="pt-BR" altLang="pt-BR">
              <a:solidFill>
                <a:srgbClr val="898989"/>
              </a:solidFill>
              <a:latin typeface="Calibri" panose="020F0502020204030204" pitchFamily="34" charset="0"/>
            </a:endParaRPr>
          </a:p>
        </p:txBody>
      </p:sp>
      <p:sp>
        <p:nvSpPr>
          <p:cNvPr id="31748" name="Título 2">
            <a:extLst>
              <a:ext uri="{FF2B5EF4-FFF2-40B4-BE49-F238E27FC236}">
                <a16:creationId xmlns:a16="http://schemas.microsoft.com/office/drawing/2014/main" id="{3012311F-C7DE-4DF6-B261-10850F600A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sp>
        <p:nvSpPr>
          <p:cNvPr id="31749" name="Text Box 3">
            <a:extLst>
              <a:ext uri="{FF2B5EF4-FFF2-40B4-BE49-F238E27FC236}">
                <a16:creationId xmlns:a16="http://schemas.microsoft.com/office/drawing/2014/main" id="{A03C50E9-C041-4D65-BB9E-BBFC0DF5302A}"/>
              </a:ext>
            </a:extLst>
          </p:cNvPr>
          <p:cNvSpPr txBox="1">
            <a:spLocks noChangeArrowheads="1"/>
          </p:cNvSpPr>
          <p:nvPr/>
        </p:nvSpPr>
        <p:spPr bwMode="auto">
          <a:xfrm>
            <a:off x="1055688" y="1916113"/>
            <a:ext cx="10440987" cy="430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buFontTx/>
              <a:buChar char="-"/>
            </a:pPr>
            <a:r>
              <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rPr>
              <a:t> Interpolação Numérica por Regra de Três simples</a:t>
            </a: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ndParaRPr>
          </a:p>
          <a:p>
            <a:pPr algn="just" eaLnBrk="1" hangingPunct="1"/>
            <a:endParaRPr lang="pt-BR" altLang="pt-BR" sz="2400" dirty="0">
              <a:latin typeface="Roboto Condensed" panose="02000000000000000000" pitchFamily="2" charset="0"/>
            </a:endParaRPr>
          </a:p>
        </p:txBody>
      </p:sp>
      <p:pic>
        <p:nvPicPr>
          <p:cNvPr id="174083" name="Picture 3"/>
          <p:cNvPicPr>
            <a:picLocks noChangeAspect="1" noChangeArrowheads="1"/>
          </p:cNvPicPr>
          <p:nvPr/>
        </p:nvPicPr>
        <p:blipFill>
          <a:blip r:embed="rId3"/>
          <a:srcRect l="31836" t="38341" r="24218" b="11458"/>
          <a:stretch>
            <a:fillRect/>
          </a:stretch>
        </p:blipFill>
        <p:spPr bwMode="auto">
          <a:xfrm>
            <a:off x="3167042" y="2428868"/>
            <a:ext cx="5929354" cy="3810027"/>
          </a:xfrm>
          <a:prstGeom prst="rect">
            <a:avLst/>
          </a:prstGeom>
          <a:noFill/>
          <a:ln w="9525">
            <a:noFill/>
            <a:miter lim="800000"/>
            <a:headEnd/>
            <a:tailEnd/>
          </a:ln>
          <a:effectLst/>
        </p:spPr>
      </p:pic>
      <p:sp>
        <p:nvSpPr>
          <p:cNvPr id="7" name="Retângulo 6"/>
          <p:cNvSpPr/>
          <p:nvPr/>
        </p:nvSpPr>
        <p:spPr>
          <a:xfrm>
            <a:off x="1238216" y="6429396"/>
            <a:ext cx="2861681" cy="246221"/>
          </a:xfrm>
          <a:prstGeom prst="rect">
            <a:avLst/>
          </a:prstGeom>
        </p:spPr>
        <p:txBody>
          <a:bodyPr wrap="none">
            <a:spAutoFit/>
          </a:bodyPr>
          <a:lstStyle/>
          <a:p>
            <a:r>
              <a:rPr lang="pt-BR" sz="1000" dirty="0"/>
              <a:t>Fonte: https://slideplayer.com.br/slide/1753798/</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a:extLst>
              <a:ext uri="{FF2B5EF4-FFF2-40B4-BE49-F238E27FC236}">
                <a16:creationId xmlns:a16="http://schemas.microsoft.com/office/drawing/2014/main" id="{C3080F1E-DE57-4846-AE03-2924ABE9A826}"/>
              </a:ext>
            </a:extLst>
          </p:cNvPr>
          <p:cNvSpPr txBox="1">
            <a:spLocks noChangeArrowheads="1"/>
          </p:cNvSpPr>
          <p:nvPr/>
        </p:nvSpPr>
        <p:spPr bwMode="auto">
          <a:xfrm>
            <a:off x="1025525" y="1744662"/>
            <a:ext cx="10542588" cy="48990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1800" b="1" dirty="0">
                <a:latin typeface="Roboto Condensed" panose="02000000000000000000" pitchFamily="2" charset="0"/>
                <a:ea typeface="Roboto Condensed" panose="02000000000000000000" pitchFamily="2" charset="0"/>
                <a:cs typeface="Arial Unicode MS" panose="020B0604020202020204" pitchFamily="34" charset="-128"/>
              </a:rPr>
              <a:t>3.1. Desenho de Curvas de Nível</a:t>
            </a:r>
          </a:p>
          <a:p>
            <a:pPr algn="just" eaLnBrk="1" hangingPunct="1">
              <a:spcBef>
                <a:spcPts val="1500"/>
              </a:spcBef>
              <a:buFont typeface="Times New Roman" panose="02020603050405020304" pitchFamily="18" charset="0"/>
              <a:buNone/>
            </a:pP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a) Considerações sobre as curvas de nível</a:t>
            </a:r>
          </a:p>
          <a:p>
            <a:pPr algn="just" eaLnBrk="1" hangingPunct="1">
              <a:spcBef>
                <a:spcPts val="1500"/>
              </a:spcBef>
              <a:buFont typeface="Times New Roman" panose="02020603050405020304" pitchFamily="18" charset="0"/>
              <a:buNone/>
            </a:pP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   - Duas curvas de nível não cruzam. Se isso aparentemente ocorrer é porque um curva passa sob a outra devendo ser representada com uma linha tracejada ou pontilhada;</a:t>
            </a:r>
          </a:p>
          <a:p>
            <a:pPr algn="just" eaLnBrk="1" hangingPunct="1">
              <a:spcBef>
                <a:spcPts val="1500"/>
              </a:spcBef>
              <a:buFont typeface="Times New Roman" panose="02020603050405020304" pitchFamily="18" charset="0"/>
              <a:buNone/>
            </a:pP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   - </a:t>
            </a:r>
            <a:r>
              <a:rPr lang="pt-BR" sz="1800" dirty="0">
                <a:solidFill>
                  <a:schemeClr val="tx1"/>
                </a:solidFill>
                <a:latin typeface="Roboto Condensed" pitchFamily="2" charset="0"/>
                <a:ea typeface="Roboto Condensed" pitchFamily="2" charset="0"/>
              </a:rPr>
              <a:t>Duas ou mais curvas de nível jamais poderão convergir para formar uma curva única, com exceção das paredes verticais de rocha.</a:t>
            </a:r>
          </a:p>
          <a:p>
            <a:pPr indent="180975" algn="just" eaLnBrk="1" hangingPunct="1">
              <a:spcBef>
                <a:spcPts val="1500"/>
              </a:spcBef>
              <a:buFont typeface="Times New Roman" panose="02020603050405020304" pitchFamily="18" charset="0"/>
              <a:buNone/>
            </a:pPr>
            <a:r>
              <a:rPr lang="pt-BR" altLang="pt-BR" sz="1800" dirty="0">
                <a:solidFill>
                  <a:schemeClr val="tx1"/>
                </a:solidFill>
                <a:latin typeface="Roboto Condensed" pitchFamily="2" charset="0"/>
                <a:ea typeface="Roboto Condensed" pitchFamily="2" charset="0"/>
                <a:cs typeface="Arial Unicode MS" panose="020B0604020202020204" pitchFamily="34" charset="-128"/>
              </a:rPr>
              <a:t>-  </a:t>
            </a: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Uma curva de nível sempre fecha-se em si mesma, dentro ou fora dos limites do papel;</a:t>
            </a:r>
          </a:p>
          <a:p>
            <a:pPr algn="just" eaLnBrk="1" hangingPunct="1">
              <a:spcBef>
                <a:spcPts val="1500"/>
              </a:spcBef>
              <a:buFont typeface="Times New Roman" panose="02020603050405020304" pitchFamily="18" charset="0"/>
              <a:buNone/>
            </a:pP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   -  Uma curva de nível não pode bifurcar-se;</a:t>
            </a:r>
          </a:p>
          <a:p>
            <a:pPr algn="just" eaLnBrk="1" hangingPunct="1">
              <a:spcBef>
                <a:spcPts val="1500"/>
              </a:spcBef>
              <a:buFont typeface="Times New Roman" panose="02020603050405020304" pitchFamily="18" charset="0"/>
              <a:buNone/>
            </a:pP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   - Terrenos planos apresentam curvas de nível espaçadas; em terrenos acidentados as curvas de nível mais próximas uma das outras.</a:t>
            </a:r>
          </a:p>
          <a:p>
            <a:pPr algn="just" eaLnBrk="1" hangingPunct="1">
              <a:spcBef>
                <a:spcPts val="1500"/>
              </a:spcBef>
              <a:buFont typeface="Times New Roman" panose="02020603050405020304" pitchFamily="18" charset="0"/>
              <a:buNone/>
            </a:pPr>
            <a:r>
              <a:rPr lang="pt-BR" altLang="pt-BR" sz="1800" dirty="0">
                <a:latin typeface="Roboto Condensed" panose="02000000000000000000" pitchFamily="2" charset="0"/>
              </a:rPr>
              <a:t>   - Por convenção, as linhas de representação das curvas de níveis não apresentam cantos.</a:t>
            </a:r>
          </a:p>
        </p:txBody>
      </p:sp>
      <p:sp>
        <p:nvSpPr>
          <p:cNvPr id="101379" name="Espaço Reservado para Número de Slide 1">
            <a:extLst>
              <a:ext uri="{FF2B5EF4-FFF2-40B4-BE49-F238E27FC236}">
                <a16:creationId xmlns:a16="http://schemas.microsoft.com/office/drawing/2014/main" id="{D73A7B57-2972-4747-8D07-E2D10169554A}"/>
              </a:ext>
            </a:extLst>
          </p:cNvPr>
          <p:cNvSpPr>
            <a:spLocks noGrp="1" noChangeArrowheads="1"/>
          </p:cNvSpPr>
          <p:nvPr>
            <p:ph type="sldNum" sz="quarter" idx="4294967295"/>
          </p:nvPr>
        </p:nvSpPr>
        <p:spPr bwMode="auto">
          <a:xfrm>
            <a:off x="11025222" y="6356350"/>
            <a:ext cx="500066"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F2046C92-0A91-4641-91AD-505E45298C40}" type="slidenum">
              <a:rPr lang="pt-BR" altLang="pt-BR">
                <a:solidFill>
                  <a:srgbClr val="898989"/>
                </a:solidFill>
                <a:latin typeface="Calibri" panose="020F0502020204030204" pitchFamily="34" charset="0"/>
              </a:rPr>
              <a:pPr/>
              <a:t>53</a:t>
            </a:fld>
            <a:endParaRPr lang="pt-BR" altLang="pt-BR" dirty="0">
              <a:solidFill>
                <a:srgbClr val="898989"/>
              </a:solidFill>
              <a:latin typeface="Calibri" panose="020F0502020204030204" pitchFamily="34" charset="0"/>
            </a:endParaRPr>
          </a:p>
        </p:txBody>
      </p:sp>
      <p:sp>
        <p:nvSpPr>
          <p:cNvPr id="101380" name="Título 2">
            <a:extLst>
              <a:ext uri="{FF2B5EF4-FFF2-40B4-BE49-F238E27FC236}">
                <a16:creationId xmlns:a16="http://schemas.microsoft.com/office/drawing/2014/main" id="{AD955F2E-D96A-428C-B0AE-DF460EB0CFB6}"/>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3.0. Processo de Elaboração</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a:extLst>
              <a:ext uri="{FF2B5EF4-FFF2-40B4-BE49-F238E27FC236}">
                <a16:creationId xmlns:a16="http://schemas.microsoft.com/office/drawing/2014/main" id="{EEFFBF8F-6918-4C2F-A55B-4A107D9ACE93}"/>
              </a:ext>
            </a:extLst>
          </p:cNvPr>
          <p:cNvSpPr txBox="1">
            <a:spLocks noChangeArrowheads="1"/>
          </p:cNvSpPr>
          <p:nvPr/>
        </p:nvSpPr>
        <p:spPr bwMode="auto">
          <a:xfrm>
            <a:off x="1025525" y="1744663"/>
            <a:ext cx="10542588" cy="479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1800" b="1">
                <a:latin typeface="Roboto Condensed" panose="02000000000000000000" pitchFamily="2" charset="0"/>
                <a:ea typeface="Roboto Condensed" panose="02000000000000000000" pitchFamily="2" charset="0"/>
                <a:cs typeface="Arial Unicode MS" panose="020B0604020202020204" pitchFamily="34" charset="-128"/>
              </a:rPr>
              <a:t>3.1. Desenho de Curvas de Nível</a:t>
            </a:r>
          </a:p>
          <a:p>
            <a:pPr eaLnBrk="1" hangingPunct="1">
              <a:spcBef>
                <a:spcPts val="1500"/>
              </a:spcBef>
              <a:buFont typeface="Times New Roman" panose="02020603050405020304" pitchFamily="18" charset="0"/>
              <a:buNone/>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b) Vantagens da representação por curvas de nível</a:t>
            </a:r>
          </a:p>
          <a:p>
            <a:pPr eaLnBrk="1" hangingPunct="1">
              <a:spcBef>
                <a:spcPts val="1500"/>
              </a:spcBef>
              <a:buFont typeface="Times New Roman" panose="02020603050405020304" pitchFamily="18" charset="0"/>
              <a:buNone/>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A aplicação da equidistância gráfica nos permite rapidamente ter noção da declividade no terreno representado;</a:t>
            </a:r>
          </a:p>
          <a:p>
            <a:pPr eaLnBrk="1" hangingPunct="1">
              <a:spcBef>
                <a:spcPts val="1500"/>
              </a:spcBef>
              <a:buFont typeface="Times New Roman" panose="02020603050405020304" pitchFamily="18" charset="0"/>
              <a:buNone/>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Fácil leitura;</a:t>
            </a:r>
          </a:p>
          <a:p>
            <a:pPr eaLnBrk="1" hangingPunct="1">
              <a:spcBef>
                <a:spcPts val="1500"/>
              </a:spcBef>
              <a:buFont typeface="Times New Roman" panose="02020603050405020304" pitchFamily="18" charset="0"/>
              <a:buNone/>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Simplificação da planta, fazendo com que esta possa abrigar mais informações;</a:t>
            </a:r>
          </a:p>
          <a:p>
            <a:pPr eaLnBrk="1" hangingPunct="1">
              <a:spcBef>
                <a:spcPts val="1500"/>
              </a:spcBef>
              <a:buFont typeface="Times New Roman" panose="02020603050405020304" pitchFamily="18" charset="0"/>
              <a:buNone/>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Cálculo da cota em qualquer ponto.</a:t>
            </a:r>
          </a:p>
          <a:p>
            <a:pPr eaLnBrk="1" hangingPunct="1">
              <a:spcBef>
                <a:spcPts val="1500"/>
              </a:spcBef>
              <a:buFont typeface="Times New Roman" panose="02020603050405020304" pitchFamily="18" charset="0"/>
              <a:buNone/>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c) Desvantagens da representação por curvas de nível</a:t>
            </a:r>
          </a:p>
          <a:p>
            <a:pPr eaLnBrk="1" hangingPunct="1">
              <a:spcBef>
                <a:spcPts val="1500"/>
              </a:spcBef>
              <a:buFont typeface="Times New Roman" panose="02020603050405020304" pitchFamily="18" charset="0"/>
              <a:buNone/>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Imprecisão;</a:t>
            </a:r>
          </a:p>
          <a:p>
            <a:pPr eaLnBrk="1" hangingPunct="1">
              <a:spcBef>
                <a:spcPts val="1500"/>
              </a:spcBef>
              <a:buFont typeface="Times New Roman" panose="02020603050405020304" pitchFamily="18" charset="0"/>
              <a:buNone/>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Em terrenos muito planos, as curvas são muito afastadas perdendo a função de representação do relevo;</a:t>
            </a:r>
          </a:p>
          <a:p>
            <a:pPr eaLnBrk="1" hangingPunct="1">
              <a:spcBef>
                <a:spcPts val="1500"/>
              </a:spcBef>
              <a:buFont typeface="Times New Roman" panose="02020603050405020304" pitchFamily="18" charset="0"/>
              <a:buNone/>
            </a:pPr>
            <a:r>
              <a:rPr lang="pt-BR" altLang="pt-BR" sz="1800">
                <a:latin typeface="Roboto Condensed" panose="02000000000000000000" pitchFamily="2" charset="0"/>
                <a:ea typeface="Roboto Condensed" panose="02000000000000000000" pitchFamily="2" charset="0"/>
                <a:cs typeface="Arial Unicode MS" panose="020B0604020202020204" pitchFamily="34" charset="-128"/>
              </a:rPr>
              <a:t>- Em terreno com declividades muito acentuadas a representação trona-se complexa;</a:t>
            </a:r>
          </a:p>
          <a:p>
            <a:pPr algn="just" eaLnBrk="1" hangingPunct="1">
              <a:spcBef>
                <a:spcPts val="1500"/>
              </a:spcBef>
              <a:buFont typeface="Times New Roman" panose="02020603050405020304" pitchFamily="18" charset="0"/>
              <a:buNone/>
            </a:pPr>
            <a:endParaRPr lang="pt-BR" altLang="pt-BR" sz="1800">
              <a:latin typeface="Roboto Condensed" panose="02000000000000000000" pitchFamily="2" charset="0"/>
              <a:ea typeface="Roboto Condensed" panose="02000000000000000000" pitchFamily="2" charset="0"/>
              <a:cs typeface="Arial Unicode MS" panose="020B0604020202020204" pitchFamily="34" charset="-128"/>
            </a:endParaRPr>
          </a:p>
        </p:txBody>
      </p:sp>
      <p:sp>
        <p:nvSpPr>
          <p:cNvPr id="103427" name="Espaço Reservado para Número de Slide 1">
            <a:extLst>
              <a:ext uri="{FF2B5EF4-FFF2-40B4-BE49-F238E27FC236}">
                <a16:creationId xmlns:a16="http://schemas.microsoft.com/office/drawing/2014/main" id="{80E80955-58C2-4ACF-8001-42F3A34906F1}"/>
              </a:ext>
            </a:extLst>
          </p:cNvPr>
          <p:cNvSpPr>
            <a:spLocks noGrp="1" noChangeArrowheads="1"/>
          </p:cNvSpPr>
          <p:nvPr>
            <p:ph type="sldNum" sz="quarter" idx="4294967295"/>
          </p:nvPr>
        </p:nvSpPr>
        <p:spPr bwMode="auto">
          <a:xfrm>
            <a:off x="94488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814F520-94F8-4C41-A77B-AD5019E66AA1}" type="slidenum">
              <a:rPr lang="pt-BR" altLang="pt-BR">
                <a:solidFill>
                  <a:srgbClr val="898989"/>
                </a:solidFill>
                <a:latin typeface="Calibri" panose="020F0502020204030204" pitchFamily="34" charset="0"/>
              </a:rPr>
              <a:pPr/>
              <a:t>54</a:t>
            </a:fld>
            <a:endParaRPr lang="pt-BR" altLang="pt-BR">
              <a:solidFill>
                <a:srgbClr val="898989"/>
              </a:solidFill>
              <a:latin typeface="Calibri" panose="020F0502020204030204" pitchFamily="34" charset="0"/>
            </a:endParaRPr>
          </a:p>
        </p:txBody>
      </p:sp>
      <p:sp>
        <p:nvSpPr>
          <p:cNvPr id="103428" name="Título 2">
            <a:extLst>
              <a:ext uri="{FF2B5EF4-FFF2-40B4-BE49-F238E27FC236}">
                <a16:creationId xmlns:a16="http://schemas.microsoft.com/office/drawing/2014/main" id="{46557134-816A-4159-BFA3-9A7A0D05E9DF}"/>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3.0. Processo de Elaboração</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hape 76">
            <a:extLst>
              <a:ext uri="{FF2B5EF4-FFF2-40B4-BE49-F238E27FC236}">
                <a16:creationId xmlns:a16="http://schemas.microsoft.com/office/drawing/2014/main" id="{BB70913D-4E6F-4EF7-AF8C-6398A63B3D55}"/>
              </a:ext>
            </a:extLst>
          </p:cNvPr>
          <p:cNvSpPr txBox="1">
            <a:spLocks noGrp="1" noChangeArrowheads="1"/>
          </p:cNvSpPr>
          <p:nvPr>
            <p:ph type="ctrTitle"/>
          </p:nvPr>
        </p:nvSpPr>
        <p:spPr>
          <a:xfrm>
            <a:off x="2209800" y="3863975"/>
            <a:ext cx="4505325" cy="1909763"/>
          </a:xfrm>
        </p:spPr>
        <p:txBody>
          <a:bodyPr/>
          <a:lstStyle/>
          <a:p>
            <a:pPr eaLnBrk="1" hangingPunct="1">
              <a:spcBef>
                <a:spcPct val="0"/>
              </a:spcBef>
              <a:buSzTx/>
              <a:buFont typeface="Montserrat" panose="00000500000000000000" pitchFamily="2" charset="0"/>
              <a:buNone/>
            </a:pPr>
            <a:r>
              <a:rPr lang="pt-BR" altLang="pt-BR" sz="9600" b="1">
                <a:solidFill>
                  <a:schemeClr val="bg1"/>
                </a:solidFill>
                <a:cs typeface="Arial" panose="020B0604020202020204" pitchFamily="34" charset="0"/>
                <a:sym typeface="Montserrat" panose="00000500000000000000" pitchFamily="2" charset="0"/>
              </a:rPr>
              <a:t>4.</a:t>
            </a:r>
            <a:br>
              <a:rPr lang="pt-BR" altLang="pt-BR" sz="9600" b="1">
                <a:solidFill>
                  <a:schemeClr val="bg1"/>
                </a:solidFill>
                <a:cs typeface="Arial" panose="020B0604020202020204" pitchFamily="34" charset="0"/>
                <a:sym typeface="Montserrat" panose="00000500000000000000" pitchFamily="2" charset="0"/>
              </a:rPr>
            </a:br>
            <a:r>
              <a:rPr lang="pt-BR" altLang="pt-BR" sz="5400" b="1">
                <a:solidFill>
                  <a:schemeClr val="bg1"/>
                </a:solidFill>
                <a:cs typeface="Arial" panose="020B0604020202020204" pitchFamily="34" charset="0"/>
                <a:sym typeface="Montserrat" panose="00000500000000000000" pitchFamily="2" charset="0"/>
              </a:rPr>
              <a:t>Declividade</a:t>
            </a:r>
            <a:endParaRPr lang="pt-BR" altLang="pt-BR" b="1">
              <a:cs typeface="Arial" panose="020B0604020202020204" pitchFamily="34" charset="0"/>
              <a:sym typeface="Montserrat" panose="00000500000000000000" pitchFamily="2"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1">
            <a:extLst>
              <a:ext uri="{FF2B5EF4-FFF2-40B4-BE49-F238E27FC236}">
                <a16:creationId xmlns:a16="http://schemas.microsoft.com/office/drawing/2014/main" id="{B8486352-AB39-45B1-827F-EC3B8E003443}"/>
              </a:ext>
            </a:extLst>
          </p:cNvPr>
          <p:cNvSpPr txBox="1">
            <a:spLocks noChangeArrowheads="1"/>
          </p:cNvSpPr>
          <p:nvPr/>
        </p:nvSpPr>
        <p:spPr bwMode="auto">
          <a:xfrm>
            <a:off x="1703388" y="1439863"/>
            <a:ext cx="8459787"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000000"/>
              </a:buClr>
              <a:buFont typeface="Times New Roman" panose="02020603050405020304" pitchFamily="18" charset="0"/>
              <a:buNone/>
            </a:pPr>
            <a:endParaRPr lang="pt-BR" altLang="pt-BR" sz="1800">
              <a:solidFill>
                <a:schemeClr val="tx1"/>
              </a:solidFill>
              <a:latin typeface="Calibri" panose="020F0502020204030204" pitchFamily="34" charset="0"/>
            </a:endParaRPr>
          </a:p>
        </p:txBody>
      </p:sp>
      <p:sp>
        <p:nvSpPr>
          <p:cNvPr id="107523" name="Text Box 4">
            <a:extLst>
              <a:ext uri="{FF2B5EF4-FFF2-40B4-BE49-F238E27FC236}">
                <a16:creationId xmlns:a16="http://schemas.microsoft.com/office/drawing/2014/main" id="{8364E80C-7C04-4F94-8E8C-1AF0E05F219E}"/>
              </a:ext>
            </a:extLst>
          </p:cNvPr>
          <p:cNvSpPr txBox="1">
            <a:spLocks noChangeArrowheads="1"/>
          </p:cNvSpPr>
          <p:nvPr/>
        </p:nvSpPr>
        <p:spPr bwMode="auto">
          <a:xfrm>
            <a:off x="1038225" y="1906588"/>
            <a:ext cx="1584325"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lnSpc>
                <a:spcPct val="150000"/>
              </a:lnSpc>
            </a:pPr>
            <a:r>
              <a:rPr lang="pt-BR" altLang="pt-BR" sz="1800" b="1">
                <a:latin typeface="Roboto Condensed" panose="02000000000000000000" pitchFamily="2" charset="0"/>
              </a:rPr>
              <a:t>Declividade</a:t>
            </a:r>
          </a:p>
        </p:txBody>
      </p:sp>
      <p:sp>
        <p:nvSpPr>
          <p:cNvPr id="107524" name="Espaço Reservado para Número de Slide 1">
            <a:extLst>
              <a:ext uri="{FF2B5EF4-FFF2-40B4-BE49-F238E27FC236}">
                <a16:creationId xmlns:a16="http://schemas.microsoft.com/office/drawing/2014/main" id="{970672C1-6829-4DC9-8C17-D9614F4A906F}"/>
              </a:ext>
            </a:extLst>
          </p:cNvPr>
          <p:cNvSpPr>
            <a:spLocks noGrp="1" noChangeArrowheads="1"/>
          </p:cNvSpPr>
          <p:nvPr>
            <p:ph type="sldNum" sz="quarter" idx="4294967295"/>
          </p:nvPr>
        </p:nvSpPr>
        <p:spPr bwMode="auto">
          <a:xfrm>
            <a:off x="11341100" y="6238875"/>
            <a:ext cx="5984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14325B42-D0D1-4E3F-97DB-B60C8CE3A2CC}" type="slidenum">
              <a:rPr lang="pt-BR" altLang="pt-BR">
                <a:solidFill>
                  <a:srgbClr val="898989"/>
                </a:solidFill>
                <a:latin typeface="Calibri" panose="020F0502020204030204" pitchFamily="34" charset="0"/>
              </a:rPr>
              <a:pPr/>
              <a:t>56</a:t>
            </a:fld>
            <a:endParaRPr lang="pt-BR" altLang="pt-BR">
              <a:solidFill>
                <a:srgbClr val="898989"/>
              </a:solidFill>
              <a:latin typeface="Calibri" panose="020F0502020204030204" pitchFamily="34" charset="0"/>
            </a:endParaRPr>
          </a:p>
        </p:txBody>
      </p:sp>
      <p:sp>
        <p:nvSpPr>
          <p:cNvPr id="107525" name="Título 2">
            <a:extLst>
              <a:ext uri="{FF2B5EF4-FFF2-40B4-BE49-F238E27FC236}">
                <a16:creationId xmlns:a16="http://schemas.microsoft.com/office/drawing/2014/main" id="{6359C474-11F5-48AE-9E65-AEDB846F4EFC}"/>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4.0. Declividade</a:t>
            </a:r>
          </a:p>
        </p:txBody>
      </p:sp>
      <p:sp>
        <p:nvSpPr>
          <p:cNvPr id="107526" name="CaixaDeTexto 9">
            <a:extLst>
              <a:ext uri="{FF2B5EF4-FFF2-40B4-BE49-F238E27FC236}">
                <a16:creationId xmlns:a16="http://schemas.microsoft.com/office/drawing/2014/main" id="{E73030B6-E1AE-4569-90FB-93638398CA05}"/>
              </a:ext>
            </a:extLst>
          </p:cNvPr>
          <p:cNvSpPr txBox="1">
            <a:spLocks noChangeArrowheads="1"/>
          </p:cNvSpPr>
          <p:nvPr/>
        </p:nvSpPr>
        <p:spPr bwMode="auto">
          <a:xfrm>
            <a:off x="1055688" y="2624138"/>
            <a:ext cx="9577387"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1800">
                <a:latin typeface="Roboto Condensed" panose="02000000000000000000" pitchFamily="2" charset="0"/>
              </a:rPr>
              <a:t>A declividade é a expressão da inclinação do terreno, dada pela relação entre a diferença de nível entre dois pontos e a distância horizontal que separa estes dois pontos. (ORTH, dora)</a:t>
            </a:r>
          </a:p>
          <a:p>
            <a:pPr eaLnBrk="1" hangingPunct="1"/>
            <a:endParaRPr lang="pt-BR" altLang="pt-BR" sz="1800">
              <a:latin typeface="Roboto Condensed" panose="02000000000000000000" pitchFamily="2" charset="0"/>
            </a:endParaRPr>
          </a:p>
          <a:p>
            <a:pPr eaLnBrk="1" hangingPunct="1"/>
            <a:endParaRPr lang="pt-BR" altLang="pt-BR" sz="1800">
              <a:latin typeface="Roboto Condensed" panose="02000000000000000000" pitchFamily="2" charset="0"/>
            </a:endParaRPr>
          </a:p>
          <a:p>
            <a:pPr eaLnBrk="1" hangingPunct="1"/>
            <a:r>
              <a:rPr lang="pt-BR" altLang="pt-BR" sz="1800">
                <a:latin typeface="Roboto Condensed" panose="02000000000000000000" pitchFamily="2" charset="0"/>
              </a:rPr>
              <a:t>Pode ser expressa de diversas maneiras: </a:t>
            </a:r>
          </a:p>
          <a:p>
            <a:pPr eaLnBrk="1" hangingPunct="1"/>
            <a:endParaRPr lang="pt-BR" altLang="pt-BR" sz="1800">
              <a:latin typeface="Roboto Condensed" panose="02000000000000000000" pitchFamily="2" charset="0"/>
            </a:endParaRPr>
          </a:p>
          <a:p>
            <a:pPr eaLnBrk="1" hangingPunct="1"/>
            <a:r>
              <a:rPr lang="pt-BR" altLang="pt-BR" sz="1600">
                <a:latin typeface="Roboto Condensed" panose="02000000000000000000" pitchFamily="2" charset="0"/>
              </a:rPr>
              <a:t>- valor do ângulo de inclinação; </a:t>
            </a:r>
          </a:p>
          <a:p>
            <a:pPr eaLnBrk="1" hangingPunct="1"/>
            <a:endParaRPr lang="pt-BR" altLang="pt-BR" sz="1600">
              <a:latin typeface="Roboto Condensed" panose="02000000000000000000" pitchFamily="2" charset="0"/>
            </a:endParaRPr>
          </a:p>
          <a:p>
            <a:pPr eaLnBrk="1" hangingPunct="1"/>
            <a:r>
              <a:rPr lang="pt-BR" altLang="pt-BR" sz="1600">
                <a:latin typeface="Roboto Condensed" panose="02000000000000000000" pitchFamily="2" charset="0"/>
              </a:rPr>
              <a:t>- valor da tangente; </a:t>
            </a:r>
          </a:p>
          <a:p>
            <a:pPr eaLnBrk="1" hangingPunct="1"/>
            <a:endParaRPr lang="pt-BR" altLang="pt-BR" sz="1600">
              <a:latin typeface="Roboto Condensed" panose="02000000000000000000" pitchFamily="2" charset="0"/>
            </a:endParaRPr>
          </a:p>
          <a:p>
            <a:pPr eaLnBrk="1" hangingPunct="1"/>
            <a:r>
              <a:rPr lang="pt-BR" altLang="pt-BR" sz="1600">
                <a:latin typeface="Roboto Condensed" panose="02000000000000000000" pitchFamily="2" charset="0"/>
              </a:rPr>
              <a:t>- percentual</a:t>
            </a:r>
            <a:r>
              <a:rPr lang="pt-BR" altLang="pt-BR" sz="1600" i="1">
                <a:latin typeface="Roboto Condensed" panose="02000000000000000000" pitchFamily="2" charset="0"/>
              </a:rPr>
              <a:t>. </a:t>
            </a:r>
          </a:p>
          <a:p>
            <a:pPr eaLnBrk="1" hangingPunct="1"/>
            <a:endParaRPr lang="pt-BR" altLang="pt-BR" sz="1600"/>
          </a:p>
          <a:p>
            <a:pPr algn="just" eaLnBrk="1" hangingPunct="1"/>
            <a:endParaRPr lang="pt-BR" altLang="pt-BR" sz="1600"/>
          </a:p>
          <a:p>
            <a:pPr eaLnBrk="1" hangingPunct="1"/>
            <a:endParaRPr lang="pt-BR" altLang="pt-BR" sz="1600">
              <a:latin typeface="Roboto Condensed" panose="02000000000000000000" pitchFamily="2"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1">
            <a:extLst>
              <a:ext uri="{FF2B5EF4-FFF2-40B4-BE49-F238E27FC236}">
                <a16:creationId xmlns:a16="http://schemas.microsoft.com/office/drawing/2014/main" id="{5961A7F2-D9B2-4FF9-8C92-34ACEAF6FEAA}"/>
              </a:ext>
            </a:extLst>
          </p:cNvPr>
          <p:cNvSpPr txBox="1">
            <a:spLocks noChangeArrowheads="1"/>
          </p:cNvSpPr>
          <p:nvPr/>
        </p:nvSpPr>
        <p:spPr bwMode="auto">
          <a:xfrm>
            <a:off x="1703388" y="1439863"/>
            <a:ext cx="8459787"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000000"/>
              </a:buClr>
              <a:buFont typeface="Times New Roman" panose="02020603050405020304" pitchFamily="18" charset="0"/>
              <a:buNone/>
            </a:pPr>
            <a:endParaRPr lang="pt-BR" altLang="pt-BR" sz="1800">
              <a:solidFill>
                <a:schemeClr val="tx1"/>
              </a:solidFill>
              <a:latin typeface="Calibri" panose="020F0502020204030204" pitchFamily="34" charset="0"/>
            </a:endParaRPr>
          </a:p>
        </p:txBody>
      </p:sp>
      <p:sp>
        <p:nvSpPr>
          <p:cNvPr id="109571" name="Text Box 4">
            <a:extLst>
              <a:ext uri="{FF2B5EF4-FFF2-40B4-BE49-F238E27FC236}">
                <a16:creationId xmlns:a16="http://schemas.microsoft.com/office/drawing/2014/main" id="{FAAB75FA-2F97-455C-ADC4-B67E5FF828AF}"/>
              </a:ext>
            </a:extLst>
          </p:cNvPr>
          <p:cNvSpPr txBox="1">
            <a:spLocks noChangeArrowheads="1"/>
          </p:cNvSpPr>
          <p:nvPr/>
        </p:nvSpPr>
        <p:spPr bwMode="auto">
          <a:xfrm>
            <a:off x="1055688" y="1982788"/>
            <a:ext cx="15843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lnSpc>
                <a:spcPct val="150000"/>
              </a:lnSpc>
            </a:pPr>
            <a:r>
              <a:rPr lang="pt-BR" altLang="pt-BR" sz="1800" b="1">
                <a:latin typeface="Roboto Condensed" panose="02000000000000000000" pitchFamily="2" charset="0"/>
              </a:rPr>
              <a:t>Declividade</a:t>
            </a:r>
          </a:p>
        </p:txBody>
      </p:sp>
      <p:sp>
        <p:nvSpPr>
          <p:cNvPr id="109572" name="Espaço Reservado para Número de Slide 1">
            <a:extLst>
              <a:ext uri="{FF2B5EF4-FFF2-40B4-BE49-F238E27FC236}">
                <a16:creationId xmlns:a16="http://schemas.microsoft.com/office/drawing/2014/main" id="{CA684B12-803D-488A-B72F-62064C458D3D}"/>
              </a:ext>
            </a:extLst>
          </p:cNvPr>
          <p:cNvSpPr>
            <a:spLocks noGrp="1" noChangeArrowheads="1"/>
          </p:cNvSpPr>
          <p:nvPr>
            <p:ph type="sldNum" sz="quarter" idx="4294967295"/>
          </p:nvPr>
        </p:nvSpPr>
        <p:spPr bwMode="auto">
          <a:xfrm>
            <a:off x="11341100" y="6238875"/>
            <a:ext cx="5984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93941E-C06A-4587-B9ED-E0D115518540}" type="slidenum">
              <a:rPr lang="pt-BR" altLang="pt-BR">
                <a:solidFill>
                  <a:srgbClr val="898989"/>
                </a:solidFill>
                <a:latin typeface="Calibri" panose="020F0502020204030204" pitchFamily="34" charset="0"/>
              </a:rPr>
              <a:pPr/>
              <a:t>57</a:t>
            </a:fld>
            <a:endParaRPr lang="pt-BR" altLang="pt-BR">
              <a:solidFill>
                <a:srgbClr val="898989"/>
              </a:solidFill>
              <a:latin typeface="Calibri" panose="020F0502020204030204" pitchFamily="34" charset="0"/>
            </a:endParaRPr>
          </a:p>
        </p:txBody>
      </p:sp>
      <p:sp>
        <p:nvSpPr>
          <p:cNvPr id="109573" name="Título 2">
            <a:extLst>
              <a:ext uri="{FF2B5EF4-FFF2-40B4-BE49-F238E27FC236}">
                <a16:creationId xmlns:a16="http://schemas.microsoft.com/office/drawing/2014/main" id="{D107D6C4-4E4C-436F-BD98-7DF1FA15FDBF}"/>
              </a:ext>
            </a:extLst>
          </p:cNvPr>
          <p:cNvSpPr txBox="1">
            <a:spLocks noGrp="1" noChangeArrowheads="1"/>
          </p:cNvSpPr>
          <p:nvPr>
            <p:ph type="title"/>
          </p:nvPr>
        </p:nvSpPr>
        <p:spPr>
          <a:xfrm>
            <a:off x="922338" y="635000"/>
            <a:ext cx="4957762" cy="657225"/>
          </a:xfrm>
        </p:spPr>
        <p:txBody>
          <a:bodyPr/>
          <a:lstStyle/>
          <a:p>
            <a:pPr eaLnBrk="1" hangingPunct="1">
              <a:spcBef>
                <a:spcPct val="0"/>
              </a:spcBef>
            </a:pPr>
            <a:r>
              <a:rPr lang="pt-BR" altLang="pt-BR" sz="2800" b="1">
                <a:solidFill>
                  <a:schemeClr val="tx1"/>
                </a:solidFill>
                <a:cs typeface="Arial" panose="020B0604020202020204" pitchFamily="34" charset="0"/>
              </a:rPr>
              <a:t>4.0. Declividade</a:t>
            </a:r>
          </a:p>
        </p:txBody>
      </p:sp>
      <p:pic>
        <p:nvPicPr>
          <p:cNvPr id="109574" name="Picture 4">
            <a:extLst>
              <a:ext uri="{FF2B5EF4-FFF2-40B4-BE49-F238E27FC236}">
                <a16:creationId xmlns:a16="http://schemas.microsoft.com/office/drawing/2014/main" id="{842B85AE-8F98-4D36-B8D5-10A7142D7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338" y="2355850"/>
            <a:ext cx="5581650" cy="3200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9575" name="CaixaDeTexto 9">
            <a:extLst>
              <a:ext uri="{FF2B5EF4-FFF2-40B4-BE49-F238E27FC236}">
                <a16:creationId xmlns:a16="http://schemas.microsoft.com/office/drawing/2014/main" id="{0B82A22A-C6D8-4E73-AEE0-36E759592D7A}"/>
              </a:ext>
            </a:extLst>
          </p:cNvPr>
          <p:cNvSpPr txBox="1">
            <a:spLocks noChangeArrowheads="1"/>
          </p:cNvSpPr>
          <p:nvPr/>
        </p:nvSpPr>
        <p:spPr bwMode="auto">
          <a:xfrm>
            <a:off x="1055688" y="2949575"/>
            <a:ext cx="5040312"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1600">
                <a:latin typeface="Roboto Condensed" panose="02000000000000000000" pitchFamily="2" charset="0"/>
              </a:rPr>
              <a:t>DV = Diferença de altura BC (Eqüidistância vertical)</a:t>
            </a:r>
          </a:p>
          <a:p>
            <a:pPr eaLnBrk="1" hangingPunct="1"/>
            <a:r>
              <a:rPr lang="pt-BR" altLang="pt-BR" sz="1600">
                <a:latin typeface="Roboto Condensed" panose="02000000000000000000" pitchFamily="2" charset="0"/>
              </a:rPr>
              <a:t>DH = Distância horizontal AC (distância entre os pontos)</a:t>
            </a:r>
          </a:p>
          <a:p>
            <a:pPr eaLnBrk="1" hangingPunct="1"/>
            <a:endParaRPr lang="pt-BR" altLang="pt-BR" sz="1600">
              <a:latin typeface="Roboto Condensed" panose="02000000000000000000" pitchFamily="2" charset="0"/>
            </a:endParaRPr>
          </a:p>
          <a:p>
            <a:pPr eaLnBrk="1" hangingPunct="1"/>
            <a:endParaRPr lang="pt-BR" altLang="pt-BR" sz="1600">
              <a:latin typeface="Roboto Condensed" panose="02000000000000000000" pitchFamily="2" charset="0"/>
            </a:endParaRPr>
          </a:p>
          <a:p>
            <a:pPr eaLnBrk="1" hangingPunct="1"/>
            <a:r>
              <a:rPr lang="pt-BR" altLang="pt-BR" sz="1600">
                <a:latin typeface="Roboto Condensed" panose="02000000000000000000" pitchFamily="2" charset="0"/>
              </a:rPr>
              <a:t>Declividade (D) é a relação : dV/dH</a:t>
            </a:r>
          </a:p>
          <a:p>
            <a:pPr eaLnBrk="1" hangingPunct="1"/>
            <a:r>
              <a:rPr lang="pt-BR" altLang="pt-BR" sz="1600">
                <a:latin typeface="Roboto Condensed" panose="02000000000000000000" pitchFamily="2" charset="0"/>
              </a:rPr>
              <a:t>Quando expressamos em percentual a declividade de uma inclinação:</a:t>
            </a:r>
          </a:p>
          <a:p>
            <a:pPr eaLnBrk="1" hangingPunct="1"/>
            <a:r>
              <a:rPr lang="pt-BR" altLang="pt-BR" sz="1600">
                <a:latin typeface="Roboto Condensed" panose="02000000000000000000" pitchFamily="2" charset="0"/>
              </a:rPr>
              <a:t>Rampa = D x 100 = (dV/dH) x 100</a:t>
            </a:r>
          </a:p>
        </p:txBody>
      </p:sp>
      <p:sp>
        <p:nvSpPr>
          <p:cNvPr id="109576" name="CaixaDeTexto 11">
            <a:extLst>
              <a:ext uri="{FF2B5EF4-FFF2-40B4-BE49-F238E27FC236}">
                <a16:creationId xmlns:a16="http://schemas.microsoft.com/office/drawing/2014/main" id="{289F6A26-C4A0-4305-8141-6B3DAE4E5A9B}"/>
              </a:ext>
            </a:extLst>
          </p:cNvPr>
          <p:cNvSpPr txBox="1">
            <a:spLocks noChangeArrowheads="1"/>
          </p:cNvSpPr>
          <p:nvPr/>
        </p:nvSpPr>
        <p:spPr bwMode="auto">
          <a:xfrm>
            <a:off x="9534525" y="5743575"/>
            <a:ext cx="2557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pt-BR" altLang="pt-BR" sz="1200">
                <a:latin typeface="Roboto Condensed" panose="02000000000000000000" pitchFamily="2" charset="0"/>
              </a:rPr>
              <a:t>Fonte. http://www.ltc.ufes.br</a:t>
            </a:r>
            <a:r>
              <a:rPr lang="pt-BR" altLang="pt-BR" sz="1200">
                <a:solidFill>
                  <a:srgbClr val="FFFFFF"/>
                </a:solidFill>
                <a:latin typeface="Roboto Condensed" panose="02000000000000000000" pitchFamily="2" charset="0"/>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a:extLst>
              <a:ext uri="{FF2B5EF4-FFF2-40B4-BE49-F238E27FC236}">
                <a16:creationId xmlns:a16="http://schemas.microsoft.com/office/drawing/2014/main" id="{6BED516A-608B-4159-B3D4-DC66F27C32C1}"/>
              </a:ext>
            </a:extLst>
          </p:cNvPr>
          <p:cNvSpPr txBox="1">
            <a:spLocks noChangeArrowheads="1"/>
          </p:cNvSpPr>
          <p:nvPr/>
        </p:nvSpPr>
        <p:spPr bwMode="auto">
          <a:xfrm>
            <a:off x="1023938" y="2492375"/>
            <a:ext cx="10583862" cy="306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2000" dirty="0">
                <a:latin typeface="Roboto Condensed" panose="02000000000000000000" pitchFamily="2" charset="0"/>
              </a:rPr>
              <a:t>A representação do terreno tem aplicações fundamentais nas áreas de </a:t>
            </a:r>
            <a:r>
              <a:rPr lang="pt-BR" altLang="pt-BR" sz="2400" b="1" dirty="0">
                <a:latin typeface="Roboto Condensed" panose="02000000000000000000" pitchFamily="2" charset="0"/>
              </a:rPr>
              <a:t>meio ambiente, hidrologia, planejamento, arquitetura, urbanismo, paisagismo e engenharia,</a:t>
            </a:r>
            <a:r>
              <a:rPr lang="pt-BR" altLang="pt-BR" sz="2000" dirty="0">
                <a:latin typeface="Roboto Condensed" panose="02000000000000000000" pitchFamily="2" charset="0"/>
              </a:rPr>
              <a:t> entre outras. </a:t>
            </a:r>
          </a:p>
          <a:p>
            <a:pPr algn="just" eaLnBrk="1" hangingPunct="1"/>
            <a:endParaRPr lang="pt-BR" altLang="pt-BR" sz="2000" dirty="0">
              <a:latin typeface="Roboto Condensed" panose="02000000000000000000" pitchFamily="2" charset="0"/>
            </a:endParaRPr>
          </a:p>
          <a:p>
            <a:pPr algn="just" eaLnBrk="1" hangingPunct="1"/>
            <a:r>
              <a:rPr lang="pt-BR" altLang="pt-BR" sz="2000" dirty="0">
                <a:latin typeface="Roboto Condensed" panose="02000000000000000000" pitchFamily="2" charset="0"/>
              </a:rPr>
              <a:t>A representação do relevo nos permite planejar a </a:t>
            </a:r>
            <a:r>
              <a:rPr lang="pt-BR" altLang="pt-BR" sz="2800" b="1" dirty="0">
                <a:latin typeface="Roboto Condensed" panose="02000000000000000000" pitchFamily="2" charset="0"/>
              </a:rPr>
              <a:t>implantação</a:t>
            </a:r>
            <a:r>
              <a:rPr lang="pt-BR" altLang="pt-BR" sz="2000" dirty="0">
                <a:latin typeface="Roboto Condensed" panose="02000000000000000000" pitchFamily="2" charset="0"/>
              </a:rPr>
              <a:t> da edificação, a </a:t>
            </a:r>
            <a:r>
              <a:rPr lang="pt-BR" altLang="pt-BR" sz="2800" b="1" dirty="0">
                <a:latin typeface="Roboto Condensed" panose="02000000000000000000" pitchFamily="2" charset="0"/>
              </a:rPr>
              <a:t>urbanização </a:t>
            </a:r>
            <a:r>
              <a:rPr lang="pt-BR" altLang="pt-BR" sz="2000" dirty="0">
                <a:latin typeface="Roboto Condensed" panose="02000000000000000000" pitchFamily="2" charset="0"/>
              </a:rPr>
              <a:t>de territórios da cidade,</a:t>
            </a:r>
            <a:r>
              <a:rPr lang="pt-BR" altLang="pt-BR" sz="2800" b="1" dirty="0">
                <a:latin typeface="Roboto Condensed" panose="02000000000000000000" pitchFamily="2" charset="0"/>
              </a:rPr>
              <a:t> </a:t>
            </a:r>
            <a:r>
              <a:rPr lang="pt-BR" altLang="pt-BR" sz="2000" dirty="0">
                <a:latin typeface="Roboto Condensed" panose="02000000000000000000" pitchFamily="2" charset="0"/>
              </a:rPr>
              <a:t>a</a:t>
            </a:r>
            <a:r>
              <a:rPr lang="pt-BR" altLang="pt-BR" sz="2800" b="1" dirty="0">
                <a:latin typeface="Roboto Condensed" panose="02000000000000000000" pitchFamily="2" charset="0"/>
              </a:rPr>
              <a:t> integração </a:t>
            </a:r>
            <a:r>
              <a:rPr lang="pt-BR" altLang="pt-BR" sz="2000" dirty="0">
                <a:latin typeface="Roboto Condensed" panose="02000000000000000000" pitchFamily="2" charset="0"/>
              </a:rPr>
              <a:t>com a paisagem,</a:t>
            </a:r>
            <a:r>
              <a:rPr lang="pt-BR" altLang="pt-BR" sz="2800" b="1" dirty="0">
                <a:latin typeface="Roboto Condensed" panose="02000000000000000000" pitchFamily="2" charset="0"/>
              </a:rPr>
              <a:t> </a:t>
            </a:r>
            <a:r>
              <a:rPr lang="pt-BR" altLang="pt-BR" sz="2000" dirty="0">
                <a:latin typeface="Roboto Condensed" panose="02000000000000000000" pitchFamily="2" charset="0"/>
              </a:rPr>
              <a:t>a  identificar soluções de </a:t>
            </a:r>
            <a:r>
              <a:rPr lang="pt-BR" altLang="pt-BR" sz="2800" b="1" dirty="0">
                <a:latin typeface="Roboto Condensed" panose="02000000000000000000" pitchFamily="2" charset="0"/>
              </a:rPr>
              <a:t>drenagem</a:t>
            </a:r>
            <a:r>
              <a:rPr lang="pt-BR" altLang="pt-BR" sz="2000" dirty="0">
                <a:latin typeface="Roboto Condensed" panose="02000000000000000000" pitchFamily="2" charset="0"/>
              </a:rPr>
              <a:t>, </a:t>
            </a:r>
            <a:r>
              <a:rPr lang="pt-BR" altLang="pt-BR" sz="2800" b="1" dirty="0">
                <a:solidFill>
                  <a:schemeClr val="tx1"/>
                </a:solidFill>
                <a:latin typeface="Roboto Condensed" panose="02000000000000000000" pitchFamily="2" charset="0"/>
              </a:rPr>
              <a:t>acessibilidade</a:t>
            </a:r>
            <a:r>
              <a:rPr lang="pt-BR" altLang="pt-BR" sz="2000" dirty="0">
                <a:latin typeface="Roboto Condensed" panose="02000000000000000000" pitchFamily="2" charset="0"/>
              </a:rPr>
              <a:t>, assim como analisar </a:t>
            </a:r>
            <a:r>
              <a:rPr lang="pt-BR" altLang="pt-BR" sz="2800" b="1" dirty="0">
                <a:latin typeface="Roboto Condensed" panose="02000000000000000000" pitchFamily="2" charset="0"/>
              </a:rPr>
              <a:t>interferências no conforto ambiental </a:t>
            </a:r>
            <a:r>
              <a:rPr lang="pt-BR" altLang="pt-BR" sz="2000" dirty="0">
                <a:latin typeface="Roboto Condensed" panose="02000000000000000000" pitchFamily="2" charset="0"/>
              </a:rPr>
              <a:t>e nas </a:t>
            </a:r>
            <a:r>
              <a:rPr lang="pt-BR" altLang="pt-BR" sz="2800" b="1" dirty="0">
                <a:latin typeface="Roboto Condensed" panose="02000000000000000000" pitchFamily="2" charset="0"/>
              </a:rPr>
              <a:t>vistas</a:t>
            </a:r>
            <a:r>
              <a:rPr lang="pt-BR" altLang="pt-BR" sz="2000" dirty="0">
                <a:latin typeface="Roboto Condensed" panose="02000000000000000000" pitchFamily="2" charset="0"/>
              </a:rPr>
              <a:t> planejadas da edificação.</a:t>
            </a:r>
          </a:p>
          <a:p>
            <a:pPr algn="just" eaLnBrk="1" hangingPunct="1"/>
            <a:endParaRPr lang="pt-BR" altLang="pt-BR" sz="2000" dirty="0">
              <a:latin typeface="Roboto Condensed" panose="02000000000000000000" pitchFamily="2" charset="0"/>
            </a:endParaRPr>
          </a:p>
          <a:p>
            <a:pPr algn="just" eaLnBrk="1" hangingPunct="1"/>
            <a:endParaRPr lang="pt-BR" altLang="pt-BR" sz="2000" dirty="0">
              <a:latin typeface="Roboto Condensed" panose="02000000000000000000" pitchFamily="2" charset="0"/>
            </a:endParaRPr>
          </a:p>
        </p:txBody>
      </p:sp>
      <p:sp>
        <p:nvSpPr>
          <p:cNvPr id="19459" name="Título 2">
            <a:extLst>
              <a:ext uri="{FF2B5EF4-FFF2-40B4-BE49-F238E27FC236}">
                <a16:creationId xmlns:a16="http://schemas.microsoft.com/office/drawing/2014/main" id="{3D708F12-B05D-4D13-A9F0-1A339D7210BF}"/>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sp>
        <p:nvSpPr>
          <p:cNvPr id="19460" name="Espaço Reservado para Número de Slide 1">
            <a:extLst>
              <a:ext uri="{FF2B5EF4-FFF2-40B4-BE49-F238E27FC236}">
                <a16:creationId xmlns:a16="http://schemas.microsoft.com/office/drawing/2014/main" id="{20CB86B2-E9D5-4EE4-856F-6B34DF943E5C}"/>
              </a:ext>
            </a:extLst>
          </p:cNvPr>
          <p:cNvSpPr>
            <a:spLocks noGrp="1" noChangeArrowheads="1"/>
          </p:cNvSpPr>
          <p:nvPr>
            <p:ph type="sldNum" sz="quarter" idx="4294967295"/>
          </p:nvPr>
        </p:nvSpPr>
        <p:spPr bwMode="auto">
          <a:xfrm>
            <a:off x="11641138" y="6356350"/>
            <a:ext cx="5508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BC0C99D-8CA8-4BDB-85DF-C4F225CE2BB8}" type="slidenum">
              <a:rPr lang="pt-BR" altLang="pt-BR">
                <a:solidFill>
                  <a:srgbClr val="898989"/>
                </a:solidFill>
                <a:latin typeface="Calibri" panose="020F0502020204030204" pitchFamily="34" charset="0"/>
              </a:rPr>
              <a:pPr/>
              <a:t>6</a:t>
            </a:fld>
            <a:endParaRPr lang="pt-BR" altLang="pt-BR">
              <a:solidFill>
                <a:srgbClr val="898989"/>
              </a:solidFill>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a:extLst>
              <a:ext uri="{FF2B5EF4-FFF2-40B4-BE49-F238E27FC236}">
                <a16:creationId xmlns:a16="http://schemas.microsoft.com/office/drawing/2014/main" id="{CF71B56B-067F-497B-ACB0-E27283FB02AB}"/>
              </a:ext>
            </a:extLst>
          </p:cNvPr>
          <p:cNvSpPr txBox="1">
            <a:spLocks noChangeArrowheads="1"/>
          </p:cNvSpPr>
          <p:nvPr/>
        </p:nvSpPr>
        <p:spPr bwMode="auto">
          <a:xfrm>
            <a:off x="1055688" y="1928802"/>
            <a:ext cx="10326724" cy="4929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1900" dirty="0">
                <a:latin typeface="Roboto Condensed" panose="02000000000000000000" pitchFamily="2" charset="0"/>
                <a:ea typeface="Roboto Condensed" panose="02000000000000000000" pitchFamily="2" charset="0"/>
                <a:cs typeface="Arial Unicode MS" panose="020B0604020202020204" pitchFamily="34" charset="-128"/>
              </a:rPr>
              <a:t>Representação do relevo pode se dar de diversas formas, a depender da metodologia utilizada e do objetivo da projeto em questão. Tem-se:</a:t>
            </a:r>
          </a:p>
          <a:p>
            <a:pPr algn="just" eaLnBrk="1" hangingPunct="1"/>
            <a:endParaRPr lang="pt-BR" altLang="pt-BR" sz="1100" dirty="0">
              <a:latin typeface="Roboto Condensed" panose="02000000000000000000" pitchFamily="2" charset="0"/>
              <a:ea typeface="Roboto Condensed" panose="02000000000000000000" pitchFamily="2" charset="0"/>
              <a:cs typeface="Arial Unicode MS" panose="020B0604020202020204" pitchFamily="34" charset="-128"/>
            </a:endParaRPr>
          </a:p>
          <a:p>
            <a:pPr lvl="5" algn="just" eaLnBrk="1" hangingPunct="1">
              <a:lnSpc>
                <a:spcPct val="150000"/>
              </a:lnSpc>
            </a:pPr>
            <a:endPar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endParaRPr>
          </a:p>
          <a:p>
            <a:pPr lvl="5" algn="just" eaLnBrk="1" hangingPunct="1">
              <a:lnSpc>
                <a:spcPct val="150000"/>
              </a:lnSpc>
            </a:pPr>
            <a:endPar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endParaRPr>
          </a:p>
          <a:p>
            <a:pPr lvl="5" algn="just" eaLnBrk="1" hangingPunct="1">
              <a:lnSpc>
                <a:spcPct val="150000"/>
              </a:lnSpc>
            </a:pPr>
            <a:endPar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endParaRPr>
          </a:p>
          <a:p>
            <a:pPr lvl="5" algn="just" eaLnBrk="1" hangingPunct="1">
              <a:lnSpc>
                <a:spcPct val="150000"/>
              </a:lnSpc>
            </a:pPr>
            <a:endPar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endParaRPr>
          </a:p>
          <a:p>
            <a:pPr lvl="5" algn="just" eaLnBrk="1" hangingPunct="1">
              <a:lnSpc>
                <a:spcPct val="150000"/>
              </a:lnSpc>
            </a:pPr>
            <a:endPar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lnSpc>
                <a:spcPct val="150000"/>
              </a:lnSpc>
            </a:pPr>
            <a:endPar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i="1" dirty="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dirty="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dirty="0">
              <a:latin typeface="Roboto Condensed" panose="02000000000000000000" pitchFamily="2" charset="0"/>
              <a:ea typeface="Roboto Condensed" panose="02000000000000000000" pitchFamily="2" charset="0"/>
              <a:cs typeface="Arial Unicode MS" panose="020B0604020202020204" pitchFamily="34" charset="-128"/>
            </a:endParaRPr>
          </a:p>
          <a:p>
            <a:pPr eaLnBrk="1" hangingPunct="1"/>
            <a:endParaRPr lang="pt-BR" altLang="pt-BR" sz="16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endParaRPr>
          </a:p>
        </p:txBody>
      </p:sp>
      <p:sp>
        <p:nvSpPr>
          <p:cNvPr id="21507" name="Título 2">
            <a:extLst>
              <a:ext uri="{FF2B5EF4-FFF2-40B4-BE49-F238E27FC236}">
                <a16:creationId xmlns:a16="http://schemas.microsoft.com/office/drawing/2014/main" id="{4C0A407A-BB75-4BC9-82C9-ACDD19CC7F5C}"/>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dirty="0">
                <a:solidFill>
                  <a:schemeClr val="tx1"/>
                </a:solidFill>
                <a:cs typeface="Arial" panose="020B0604020202020204" pitchFamily="34" charset="0"/>
              </a:rPr>
              <a:t>1.0. Formas de Representação</a:t>
            </a:r>
          </a:p>
        </p:txBody>
      </p:sp>
      <p:sp>
        <p:nvSpPr>
          <p:cNvPr id="21508" name="Espaço Reservado para Número de Slide 1">
            <a:extLst>
              <a:ext uri="{FF2B5EF4-FFF2-40B4-BE49-F238E27FC236}">
                <a16:creationId xmlns:a16="http://schemas.microsoft.com/office/drawing/2014/main" id="{FDCD5F4A-42C7-417B-878C-3FBAC557F8EC}"/>
              </a:ext>
            </a:extLst>
          </p:cNvPr>
          <p:cNvSpPr>
            <a:spLocks noGrp="1" noChangeArrowheads="1"/>
          </p:cNvSpPr>
          <p:nvPr>
            <p:ph type="sldNum" sz="quarter" idx="4294967295"/>
          </p:nvPr>
        </p:nvSpPr>
        <p:spPr bwMode="auto">
          <a:xfrm>
            <a:off x="11641138" y="6356350"/>
            <a:ext cx="5508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738CCBC-6634-4B4B-9ED8-68937311C191}" type="slidenum">
              <a:rPr lang="pt-BR" altLang="pt-BR">
                <a:solidFill>
                  <a:srgbClr val="898989"/>
                </a:solidFill>
                <a:latin typeface="Calibri" panose="020F0502020204030204" pitchFamily="34" charset="0"/>
              </a:rPr>
              <a:pPr/>
              <a:t>7</a:t>
            </a:fld>
            <a:endParaRPr lang="pt-BR" altLang="pt-BR">
              <a:solidFill>
                <a:srgbClr val="898989"/>
              </a:solidFill>
              <a:latin typeface="Calibri" panose="020F0502020204030204" pitchFamily="34" charset="0"/>
            </a:endParaRPr>
          </a:p>
        </p:txBody>
      </p:sp>
      <p:sp>
        <p:nvSpPr>
          <p:cNvPr id="10" name="Retângulo 9"/>
          <p:cNvSpPr/>
          <p:nvPr/>
        </p:nvSpPr>
        <p:spPr>
          <a:xfrm>
            <a:off x="881026" y="2643182"/>
            <a:ext cx="6096000" cy="3831818"/>
          </a:xfrm>
          <a:prstGeom prst="rect">
            <a:avLst/>
          </a:prstGeom>
        </p:spPr>
        <p:txBody>
          <a:bodyPr>
            <a:spAutoFit/>
          </a:bodyPr>
          <a:lstStyle/>
          <a:p>
            <a:pPr lvl="1" algn="just" eaLnBrk="1" hangingPunct="1">
              <a:lnSpc>
                <a:spcPct val="150000"/>
              </a:lnSpc>
              <a:spcBef>
                <a:spcPts val="0"/>
              </a:spcBef>
              <a:spcAft>
                <a:spcPts val="0"/>
              </a:spcAft>
            </a:pPr>
            <a:r>
              <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 Pontos cotados</a:t>
            </a:r>
          </a:p>
          <a:p>
            <a:pPr lvl="1" algn="just" eaLnBrk="1" hangingPunct="1">
              <a:lnSpc>
                <a:spcPct val="150000"/>
              </a:lnSpc>
              <a:spcBef>
                <a:spcPts val="0"/>
              </a:spcBef>
              <a:spcAft>
                <a:spcPts val="0"/>
              </a:spcAft>
            </a:pPr>
            <a:r>
              <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 - Curvas de nível</a:t>
            </a:r>
          </a:p>
          <a:p>
            <a:pPr lvl="1" algn="just" eaLnBrk="1" hangingPunct="1">
              <a:lnSpc>
                <a:spcPct val="150000"/>
              </a:lnSpc>
              <a:spcBef>
                <a:spcPts val="0"/>
              </a:spcBef>
              <a:spcAft>
                <a:spcPts val="0"/>
              </a:spcAft>
            </a:pPr>
            <a:r>
              <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 Representação tridimensional</a:t>
            </a:r>
          </a:p>
          <a:p>
            <a:pPr lvl="1" algn="just" eaLnBrk="1" hangingPunct="1">
              <a:lnSpc>
                <a:spcPct val="150000"/>
              </a:lnSpc>
              <a:spcBef>
                <a:spcPts val="0"/>
              </a:spcBef>
              <a:spcAft>
                <a:spcPts val="0"/>
              </a:spcAft>
              <a:buFontTx/>
              <a:buChar char="-"/>
            </a:pPr>
            <a:r>
              <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 Perfis topográficos</a:t>
            </a:r>
          </a:p>
          <a:p>
            <a:pPr lvl="1" algn="just" eaLnBrk="1" hangingPunct="1">
              <a:lnSpc>
                <a:spcPct val="150000"/>
              </a:lnSpc>
              <a:spcBef>
                <a:spcPts val="0"/>
              </a:spcBef>
              <a:spcAft>
                <a:spcPts val="0"/>
              </a:spcAft>
              <a:buFontTx/>
              <a:buChar char="-"/>
            </a:pPr>
            <a:r>
              <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 Bacias de visão</a:t>
            </a:r>
          </a:p>
          <a:p>
            <a:pPr lvl="1" algn="just" eaLnBrk="1" hangingPunct="1">
              <a:lnSpc>
                <a:spcPct val="150000"/>
              </a:lnSpc>
              <a:spcBef>
                <a:spcPts val="0"/>
              </a:spcBef>
              <a:spcAft>
                <a:spcPts val="0"/>
              </a:spcAft>
            </a:pPr>
            <a:r>
              <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  Mapas topográficos</a:t>
            </a:r>
          </a:p>
          <a:p>
            <a:pPr algn="just" eaLnBrk="1" hangingPunct="1">
              <a:lnSpc>
                <a:spcPct val="150000"/>
              </a:lnSpc>
              <a:spcBef>
                <a:spcPts val="0"/>
              </a:spcBef>
              <a:spcAft>
                <a:spcPts val="0"/>
              </a:spcAft>
            </a:pPr>
            <a:r>
              <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         - Mapas </a:t>
            </a:r>
            <a:r>
              <a:rPr lang="pt-BR" altLang="pt-BR" sz="1800" dirty="0" err="1">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hipsométricos</a:t>
            </a:r>
            <a:endPar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lnSpc>
                <a:spcPct val="150000"/>
              </a:lnSpc>
              <a:spcBef>
                <a:spcPts val="0"/>
              </a:spcBef>
              <a:spcAft>
                <a:spcPts val="0"/>
              </a:spcAft>
            </a:pPr>
            <a:r>
              <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         - Mapas de </a:t>
            </a:r>
            <a:r>
              <a:rPr lang="pt-BR" altLang="pt-BR" sz="1800" dirty="0" err="1">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isodeclividade</a:t>
            </a:r>
            <a:endPar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lnSpc>
                <a:spcPct val="150000"/>
              </a:lnSpc>
              <a:spcBef>
                <a:spcPts val="0"/>
              </a:spcBef>
              <a:spcAft>
                <a:spcPts val="0"/>
              </a:spcAft>
            </a:pPr>
            <a:r>
              <a:rPr lang="pt-BR" altLang="pt-BR" sz="1800"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         - Modelos Tridimensionais: MDE, MDT e MDS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ítulo 2">
            <a:extLst>
              <a:ext uri="{FF2B5EF4-FFF2-40B4-BE49-F238E27FC236}">
                <a16:creationId xmlns:a16="http://schemas.microsoft.com/office/drawing/2014/main" id="{4C0A407A-BB75-4BC9-82C9-ACDD19CC7F5C}"/>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dirty="0">
                <a:solidFill>
                  <a:schemeClr val="tx1"/>
                </a:solidFill>
                <a:cs typeface="Arial" panose="020B0604020202020204" pitchFamily="34" charset="0"/>
              </a:rPr>
              <a:t>1.0. Formas de Representação</a:t>
            </a:r>
          </a:p>
        </p:txBody>
      </p:sp>
      <p:sp>
        <p:nvSpPr>
          <p:cNvPr id="21508" name="Espaço Reservado para Número de Slide 1">
            <a:extLst>
              <a:ext uri="{FF2B5EF4-FFF2-40B4-BE49-F238E27FC236}">
                <a16:creationId xmlns:a16="http://schemas.microsoft.com/office/drawing/2014/main" id="{FDCD5F4A-42C7-417B-878C-3FBAC557F8EC}"/>
              </a:ext>
            </a:extLst>
          </p:cNvPr>
          <p:cNvSpPr>
            <a:spLocks noGrp="1" noChangeArrowheads="1"/>
          </p:cNvSpPr>
          <p:nvPr>
            <p:ph type="sldNum" sz="quarter" idx="4294967295"/>
          </p:nvPr>
        </p:nvSpPr>
        <p:spPr bwMode="auto">
          <a:xfrm>
            <a:off x="11641138" y="6356350"/>
            <a:ext cx="5508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738CCBC-6634-4B4B-9ED8-68937311C191}" type="slidenum">
              <a:rPr lang="pt-BR" altLang="pt-BR">
                <a:solidFill>
                  <a:srgbClr val="898989"/>
                </a:solidFill>
                <a:latin typeface="Calibri" panose="020F0502020204030204" pitchFamily="34" charset="0"/>
              </a:rPr>
              <a:pPr/>
              <a:t>8</a:t>
            </a:fld>
            <a:endParaRPr lang="pt-BR" altLang="pt-BR">
              <a:solidFill>
                <a:srgbClr val="898989"/>
              </a:solidFill>
              <a:latin typeface="Calibri" panose="020F0502020204030204" pitchFamily="34" charset="0"/>
            </a:endParaRPr>
          </a:p>
        </p:txBody>
      </p:sp>
      <p:sp>
        <p:nvSpPr>
          <p:cNvPr id="10" name="Retângulo 9"/>
          <p:cNvSpPr/>
          <p:nvPr/>
        </p:nvSpPr>
        <p:spPr>
          <a:xfrm>
            <a:off x="1023902" y="2692312"/>
            <a:ext cx="2024913" cy="400110"/>
          </a:xfrm>
          <a:prstGeom prst="rect">
            <a:avLst/>
          </a:prstGeom>
        </p:spPr>
        <p:txBody>
          <a:bodyPr wrap="none">
            <a:spAutoFit/>
          </a:bodyPr>
          <a:lstStyle/>
          <a:p>
            <a:pPr marL="269875" indent="-269875"/>
            <a:r>
              <a:rPr lang="pt-BR" altLang="pt-BR" sz="2000" b="1" dirty="0">
                <a:solidFill>
                  <a:schemeClr val="tx1"/>
                </a:solidFill>
                <a:latin typeface="Roboto Condensed" panose="02000000000000000000" pitchFamily="2" charset="0"/>
                <a:ea typeface="Roboto Condensed" panose="02000000000000000000" pitchFamily="2" charset="0"/>
                <a:cs typeface="Arial Unicode MS" panose="020B0604020202020204" pitchFamily="34" charset="-128"/>
              </a:rPr>
              <a:t>-  Pontos Cotados</a:t>
            </a:r>
            <a:endParaRPr lang="pt-BR" sz="2000" b="1" dirty="0"/>
          </a:p>
        </p:txBody>
      </p:sp>
      <p:sp>
        <p:nvSpPr>
          <p:cNvPr id="11" name="Text Box 4">
            <a:extLst>
              <a:ext uri="{FF2B5EF4-FFF2-40B4-BE49-F238E27FC236}">
                <a16:creationId xmlns:a16="http://schemas.microsoft.com/office/drawing/2014/main" id="{008CBFD4-9051-48C7-BD83-21287598BAF1}"/>
              </a:ext>
            </a:extLst>
          </p:cNvPr>
          <p:cNvSpPr txBox="1">
            <a:spLocks noChangeArrowheads="1"/>
          </p:cNvSpPr>
          <p:nvPr/>
        </p:nvSpPr>
        <p:spPr bwMode="auto">
          <a:xfrm>
            <a:off x="7239008" y="2071678"/>
            <a:ext cx="100013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ts val="400"/>
              </a:spcBef>
              <a:buFont typeface="Times New Roman" panose="02020603050405020304" pitchFamily="18" charset="0"/>
              <a:buNone/>
            </a:pPr>
            <a:r>
              <a:rPr lang="pt-BR" altLang="pt-BR" dirty="0">
                <a:latin typeface="Roboto Condensed" panose="02000000000000000000" pitchFamily="2" charset="0"/>
              </a:rPr>
              <a:t>Exemplo</a:t>
            </a:r>
          </a:p>
        </p:txBody>
      </p:sp>
      <p:sp>
        <p:nvSpPr>
          <p:cNvPr id="12" name="Rectangle 1">
            <a:extLst>
              <a:ext uri="{FF2B5EF4-FFF2-40B4-BE49-F238E27FC236}">
                <a16:creationId xmlns:a16="http://schemas.microsoft.com/office/drawing/2014/main" id="{D7D28F16-8D65-4095-9A1A-B2F9BAFB3F2A}"/>
              </a:ext>
            </a:extLst>
          </p:cNvPr>
          <p:cNvSpPr>
            <a:spLocks noChangeArrowheads="1"/>
          </p:cNvSpPr>
          <p:nvPr/>
        </p:nvSpPr>
        <p:spPr bwMode="auto">
          <a:xfrm>
            <a:off x="7310446" y="2500306"/>
            <a:ext cx="4500594" cy="2976552"/>
          </a:xfrm>
          <a:prstGeom prst="rect">
            <a:avLst/>
          </a:prstGeom>
          <a:blipFill dpi="0" rotWithShape="0">
            <a:blip r:embed="rId3"/>
            <a:srcRect/>
            <a:stretch>
              <a:fillRect/>
            </a:stretch>
          </a:blip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pt-BR" altLang="pt-BR" sz="1800">
                <a:solidFill>
                  <a:srgbClr val="FFFFFF"/>
                </a:solidFill>
              </a:rPr>
              <a:t>'</a:t>
            </a:r>
          </a:p>
        </p:txBody>
      </p:sp>
      <p:sp>
        <p:nvSpPr>
          <p:cNvPr id="13" name="Retângulo 12"/>
          <p:cNvSpPr/>
          <p:nvPr/>
        </p:nvSpPr>
        <p:spPr>
          <a:xfrm>
            <a:off x="1238216" y="3263816"/>
            <a:ext cx="5857916" cy="2308324"/>
          </a:xfrm>
          <a:prstGeom prst="rect">
            <a:avLst/>
          </a:prstGeom>
        </p:spPr>
        <p:txBody>
          <a:bodyPr wrap="square">
            <a:spAutoFit/>
          </a:bodyPr>
          <a:lstStyle/>
          <a:p>
            <a:pPr>
              <a:buFont typeface="Arial" pitchFamily="34" charset="0"/>
              <a:buChar char="•"/>
            </a:pPr>
            <a:r>
              <a:rPr lang="pt-BR" sz="1800" dirty="0">
                <a:latin typeface="Roboto Condensed" pitchFamily="2" charset="0"/>
                <a:ea typeface="Roboto Condensed" pitchFamily="2" charset="0"/>
              </a:rPr>
              <a:t> Forma mais simples de representação do relevo, a partir de suas coordenadas planas </a:t>
            </a: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(x,y)</a:t>
            </a:r>
            <a:r>
              <a:rPr lang="pt-BR" sz="1800" dirty="0">
                <a:latin typeface="Roboto Condensed" pitchFamily="2" charset="0"/>
                <a:ea typeface="Roboto Condensed" pitchFamily="2" charset="0"/>
              </a:rPr>
              <a:t> ou geográficas (</a:t>
            </a:r>
            <a:r>
              <a:rPr lang="pt-BR" sz="1800" dirty="0" err="1">
                <a:latin typeface="Roboto Condensed" pitchFamily="2" charset="0"/>
                <a:ea typeface="Roboto Condensed" pitchFamily="2" charset="0"/>
              </a:rPr>
              <a:t>lat</a:t>
            </a:r>
            <a:r>
              <a:rPr lang="pt-BR" sz="1800" dirty="0">
                <a:latin typeface="Roboto Condensed" pitchFamily="2" charset="0"/>
                <a:ea typeface="Roboto Condensed" pitchFamily="2" charset="0"/>
              </a:rPr>
              <a:t>, </a:t>
            </a:r>
            <a:r>
              <a:rPr lang="pt-BR" sz="1800" dirty="0" err="1">
                <a:latin typeface="Roboto Condensed" pitchFamily="2" charset="0"/>
                <a:ea typeface="Roboto Condensed" pitchFamily="2" charset="0"/>
              </a:rPr>
              <a:t>long</a:t>
            </a:r>
            <a:r>
              <a:rPr lang="pt-BR" sz="1800" dirty="0">
                <a:latin typeface="Roboto Condensed" pitchFamily="2" charset="0"/>
                <a:ea typeface="Roboto Condensed" pitchFamily="2" charset="0"/>
              </a:rPr>
              <a:t>)</a:t>
            </a:r>
          </a:p>
          <a:p>
            <a:endParaRPr lang="pt-BR" sz="1800" dirty="0">
              <a:latin typeface="Roboto Condensed" pitchFamily="2" charset="0"/>
              <a:ea typeface="Roboto Condensed" pitchFamily="2" charset="0"/>
            </a:endParaRPr>
          </a:p>
          <a:p>
            <a:pPr>
              <a:buFont typeface="Arial" pitchFamily="34" charset="0"/>
              <a:buChar char="•"/>
            </a:pPr>
            <a:r>
              <a:rPr lang="pt-BR" sz="1800" dirty="0">
                <a:latin typeface="Roboto Condensed" pitchFamily="2" charset="0"/>
                <a:ea typeface="Roboto Condensed" pitchFamily="2" charset="0"/>
              </a:rPr>
              <a:t> As projeções dos pontos no terreno têm indicada ao lado a sua altura </a:t>
            </a: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em relação ao referencial</a:t>
            </a:r>
            <a:endParaRPr lang="pt-BR" sz="1800" dirty="0">
              <a:latin typeface="Roboto Condensed" pitchFamily="2" charset="0"/>
              <a:ea typeface="Roboto Condensed" pitchFamily="2" charset="0"/>
            </a:endParaRPr>
          </a:p>
          <a:p>
            <a:pPr>
              <a:buFont typeface="Arial" pitchFamily="34" charset="0"/>
              <a:buChar char="•"/>
            </a:pPr>
            <a:endParaRPr lang="pt-BR" sz="1800" dirty="0">
              <a:latin typeface="Roboto Condensed" pitchFamily="2" charset="0"/>
              <a:ea typeface="Roboto Condensed" pitchFamily="2" charset="0"/>
            </a:endParaRPr>
          </a:p>
          <a:p>
            <a:pPr>
              <a:buFont typeface="Arial" pitchFamily="34" charset="0"/>
              <a:buChar char="•"/>
            </a:pPr>
            <a:r>
              <a:rPr lang="pt-BR" altLang="pt-BR" sz="1800" dirty="0">
                <a:latin typeface="Roboto Condensed" panose="02000000000000000000" pitchFamily="2" charset="0"/>
                <a:ea typeface="Roboto Condensed" panose="02000000000000000000" pitchFamily="2" charset="0"/>
                <a:cs typeface="Arial Unicode MS" panose="020B0604020202020204" pitchFamily="34" charset="-128"/>
              </a:rPr>
              <a:t> Sua leitura é pouco intuitiva, levando a dificuldades de interpretação.</a:t>
            </a:r>
            <a:endParaRPr lang="pt-BR" sz="1800" dirty="0">
              <a:latin typeface="Roboto Condensed" pitchFamily="2" charset="0"/>
              <a:ea typeface="Roboto Condensed" pitchFamily="2" charset="0"/>
            </a:endParaRPr>
          </a:p>
        </p:txBody>
      </p:sp>
      <p:sp>
        <p:nvSpPr>
          <p:cNvPr id="14" name="Retângulo 13"/>
          <p:cNvSpPr/>
          <p:nvPr/>
        </p:nvSpPr>
        <p:spPr>
          <a:xfrm>
            <a:off x="1023902" y="1928802"/>
            <a:ext cx="3376245" cy="461665"/>
          </a:xfrm>
          <a:prstGeom prst="rect">
            <a:avLst/>
          </a:prstGeom>
        </p:spPr>
        <p:txBody>
          <a:bodyPr wrap="none">
            <a:spAutoFit/>
          </a:bodyPr>
          <a:lstStyle/>
          <a:p>
            <a:r>
              <a:rPr lang="pt-BR" altLang="pt-BR" sz="2400" b="1" dirty="0">
                <a:latin typeface="Roboto Condensed" panose="02000000000000000000" pitchFamily="2" charset="0"/>
              </a:rPr>
              <a:t>Representação Horizontal</a:t>
            </a:r>
            <a:endParaRPr lang="pt-BR" dirty="0"/>
          </a:p>
        </p:txBody>
      </p:sp>
      <p:sp>
        <p:nvSpPr>
          <p:cNvPr id="15" name="Text Box 2">
            <a:extLst>
              <a:ext uri="{FF2B5EF4-FFF2-40B4-BE49-F238E27FC236}">
                <a16:creationId xmlns:a16="http://schemas.microsoft.com/office/drawing/2014/main" id="{1EF7EF6A-5C49-4EBA-83DB-908AEE0B691C}"/>
              </a:ext>
            </a:extLst>
          </p:cNvPr>
          <p:cNvSpPr txBox="1">
            <a:spLocks noChangeArrowheads="1"/>
          </p:cNvSpPr>
          <p:nvPr/>
        </p:nvSpPr>
        <p:spPr bwMode="auto">
          <a:xfrm>
            <a:off x="7667636" y="5643578"/>
            <a:ext cx="34321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ts val="400"/>
              </a:spcBef>
              <a:buFont typeface="Times New Roman" panose="02020603050405020304" pitchFamily="18" charset="0"/>
              <a:buNone/>
            </a:pPr>
            <a:r>
              <a:rPr lang="pt-BR" altLang="pt-BR" sz="1100" dirty="0"/>
              <a:t>Fonte: (ALVAREZ </a:t>
            </a:r>
            <a:r>
              <a:rPr lang="pt-BR" altLang="pt-BR" sz="1100" dirty="0" err="1"/>
              <a:t>et</a:t>
            </a:r>
            <a:r>
              <a:rPr lang="pt-BR" altLang="pt-BR" sz="1100" dirty="0"/>
              <a:t> </a:t>
            </a:r>
            <a:r>
              <a:rPr lang="pt-BR" altLang="pt-BR" sz="1100" dirty="0" err="1"/>
              <a:t>al</a:t>
            </a:r>
            <a:r>
              <a:rPr lang="pt-BR" altLang="pt-BR" sz="1100" dirty="0"/>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0123B0DD-96D0-430B-90D3-8DBCB79432D6}"/>
              </a:ext>
            </a:extLst>
          </p:cNvPr>
          <p:cNvSpPr txBox="1">
            <a:spLocks noChangeArrowheads="1"/>
          </p:cNvSpPr>
          <p:nvPr/>
        </p:nvSpPr>
        <p:spPr bwMode="auto">
          <a:xfrm>
            <a:off x="1166778" y="6492875"/>
            <a:ext cx="34321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ts val="400"/>
              </a:spcBef>
              <a:buFont typeface="Times New Roman" panose="02020603050405020304" pitchFamily="18" charset="0"/>
              <a:buNone/>
            </a:pPr>
            <a:r>
              <a:rPr lang="pt-BR" altLang="pt-BR" sz="1100" dirty="0"/>
              <a:t>Fonte: (ALVAREZ </a:t>
            </a:r>
            <a:r>
              <a:rPr lang="pt-BR" altLang="pt-BR" sz="1100" dirty="0" err="1"/>
              <a:t>et</a:t>
            </a:r>
            <a:r>
              <a:rPr lang="pt-BR" altLang="pt-BR" sz="1100" dirty="0"/>
              <a:t> </a:t>
            </a:r>
            <a:r>
              <a:rPr lang="pt-BR" altLang="pt-BR" sz="1100" dirty="0" err="1"/>
              <a:t>al</a:t>
            </a:r>
            <a:r>
              <a:rPr lang="pt-BR" altLang="pt-BR" sz="1100" dirty="0"/>
              <a:t>).</a:t>
            </a:r>
          </a:p>
        </p:txBody>
      </p:sp>
      <p:sp>
        <p:nvSpPr>
          <p:cNvPr id="29699" name="Espaço Reservado para Número de Slide 1">
            <a:extLst>
              <a:ext uri="{FF2B5EF4-FFF2-40B4-BE49-F238E27FC236}">
                <a16:creationId xmlns:a16="http://schemas.microsoft.com/office/drawing/2014/main" id="{FF8126BD-CDDA-4D07-B63E-07266B0804CF}"/>
              </a:ext>
            </a:extLst>
          </p:cNvPr>
          <p:cNvSpPr>
            <a:spLocks noGrp="1" noChangeArrowheads="1"/>
          </p:cNvSpPr>
          <p:nvPr>
            <p:ph type="sldNum" sz="quarter" idx="4294967295"/>
          </p:nvPr>
        </p:nvSpPr>
        <p:spPr bwMode="auto">
          <a:xfrm>
            <a:off x="11707813" y="6356350"/>
            <a:ext cx="484187"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C5EE5A4-ECF1-4E2C-A788-736FAFC13BCA}" type="slidenum">
              <a:rPr lang="pt-BR" altLang="pt-BR">
                <a:solidFill>
                  <a:srgbClr val="898989"/>
                </a:solidFill>
                <a:latin typeface="Calibri" panose="020F0502020204030204" pitchFamily="34" charset="0"/>
              </a:rPr>
              <a:pPr/>
              <a:t>9</a:t>
            </a:fld>
            <a:endParaRPr lang="pt-BR" altLang="pt-BR">
              <a:solidFill>
                <a:srgbClr val="898989"/>
              </a:solidFill>
              <a:latin typeface="Calibri" panose="020F0502020204030204" pitchFamily="34" charset="0"/>
            </a:endParaRPr>
          </a:p>
        </p:txBody>
      </p:sp>
      <p:sp>
        <p:nvSpPr>
          <p:cNvPr id="29700" name="Título 2">
            <a:extLst>
              <a:ext uri="{FF2B5EF4-FFF2-40B4-BE49-F238E27FC236}">
                <a16:creationId xmlns:a16="http://schemas.microsoft.com/office/drawing/2014/main" id="{305EBE7D-17B3-4700-B8B0-C7D2393E9629}"/>
              </a:ext>
            </a:extLst>
          </p:cNvPr>
          <p:cNvSpPr txBox="1">
            <a:spLocks noGrp="1" noChangeArrowheads="1"/>
          </p:cNvSpPr>
          <p:nvPr>
            <p:ph type="title"/>
          </p:nvPr>
        </p:nvSpPr>
        <p:spPr>
          <a:xfrm>
            <a:off x="922338" y="635000"/>
            <a:ext cx="10347325" cy="657225"/>
          </a:xfrm>
        </p:spPr>
        <p:txBody>
          <a:bodyPr/>
          <a:lstStyle/>
          <a:p>
            <a:pPr eaLnBrk="1" hangingPunct="1">
              <a:spcBef>
                <a:spcPct val="0"/>
              </a:spcBef>
            </a:pPr>
            <a:r>
              <a:rPr lang="pt-BR" altLang="pt-BR" sz="2800" b="1">
                <a:solidFill>
                  <a:schemeClr val="tx1"/>
                </a:solidFill>
                <a:cs typeface="Arial" panose="020B0604020202020204" pitchFamily="34" charset="0"/>
              </a:rPr>
              <a:t>1.0. Formas de Representação</a:t>
            </a:r>
          </a:p>
        </p:txBody>
      </p:sp>
      <p:pic>
        <p:nvPicPr>
          <p:cNvPr id="6" name="Picture 3">
            <a:extLst>
              <a:ext uri="{FF2B5EF4-FFF2-40B4-BE49-F238E27FC236}">
                <a16:creationId xmlns:a16="http://schemas.microsoft.com/office/drawing/2014/main" id="{851F13A6-C033-43B6-AB29-A5C9618B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379" y="3286124"/>
            <a:ext cx="3447861" cy="321471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1" name="Text Box 3">
            <a:extLst>
              <a:ext uri="{FF2B5EF4-FFF2-40B4-BE49-F238E27FC236}">
                <a16:creationId xmlns:a16="http://schemas.microsoft.com/office/drawing/2014/main" id="{169A1C3D-3328-40AD-8580-9320874FE9DA}"/>
              </a:ext>
            </a:extLst>
          </p:cNvPr>
          <p:cNvSpPr txBox="1">
            <a:spLocks noChangeArrowheads="1"/>
          </p:cNvSpPr>
          <p:nvPr/>
        </p:nvSpPr>
        <p:spPr bwMode="auto">
          <a:xfrm>
            <a:off x="1055689" y="1777460"/>
            <a:ext cx="8826525" cy="1357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hangingPunct="1"/>
            <a:r>
              <a:rPr lang="pt-BR" altLang="pt-BR" sz="2200" b="1" dirty="0">
                <a:latin typeface="Roboto Condensed" panose="02000000000000000000" pitchFamily="2" charset="0"/>
                <a:ea typeface="Roboto Condensed" panose="02000000000000000000" pitchFamily="2" charset="0"/>
                <a:cs typeface="Arial Unicode MS" panose="020B0604020202020204" pitchFamily="34" charset="-128"/>
              </a:rPr>
              <a:t>- Curvas de Nível</a:t>
            </a:r>
            <a:endParaRPr lang="pt-BR" altLang="pt-BR" sz="22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1200" dirty="0">
              <a:latin typeface="Roboto Condensed" panose="02000000000000000000" pitchFamily="2" charset="0"/>
              <a:ea typeface="Roboto Condensed" panose="02000000000000000000" pitchFamily="2" charset="0"/>
              <a:cs typeface="Arial Unicode MS" panose="020B0604020202020204" pitchFamily="34" charset="-128"/>
            </a:endParaRPr>
          </a:p>
          <a:p>
            <a:pPr marL="361950" indent="-180975" algn="just" eaLnBrk="1" hangingPunct="1">
              <a:buFont typeface="Arial" pitchFamily="34" charset="0"/>
              <a:buChar char="•"/>
            </a:pPr>
            <a:r>
              <a:rPr lang="pt-BR" altLang="pt-BR" sz="1900" dirty="0">
                <a:latin typeface="Roboto Condensed" panose="02000000000000000000" pitchFamily="2" charset="0"/>
                <a:ea typeface="Roboto Condensed" panose="02000000000000000000" pitchFamily="2" charset="0"/>
                <a:cs typeface="Arial Unicode MS" panose="020B0604020202020204" pitchFamily="34" charset="-128"/>
              </a:rPr>
              <a:t>Correspondem à projeção ortogonal de </a:t>
            </a:r>
            <a:r>
              <a:rPr lang="pt-BR" altLang="pt-BR" sz="1900" b="1" dirty="0">
                <a:latin typeface="Roboto Condensed" panose="02000000000000000000" pitchFamily="2" charset="0"/>
                <a:ea typeface="Roboto Condensed" panose="02000000000000000000" pitchFamily="2" charset="0"/>
                <a:cs typeface="Arial Unicode MS" panose="020B0604020202020204" pitchFamily="34" charset="-128"/>
              </a:rPr>
              <a:t>planos horizontais, eqüidistantes e paralelos</a:t>
            </a:r>
            <a:r>
              <a:rPr lang="pt-BR" altLang="pt-BR" sz="1900" dirty="0">
                <a:latin typeface="Roboto Condensed" panose="02000000000000000000" pitchFamily="2" charset="0"/>
                <a:ea typeface="Roboto Condensed" panose="02000000000000000000" pitchFamily="2" charset="0"/>
                <a:cs typeface="Arial Unicode MS" panose="020B0604020202020204" pitchFamily="34" charset="-128"/>
              </a:rPr>
              <a:t> que cortam a superfície do terreno.</a:t>
            </a: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a typeface="Roboto Condensed" panose="02000000000000000000" pitchFamily="2" charset="0"/>
              <a:cs typeface="Arial Unicode MS" panose="020B0604020202020204" pitchFamily="34" charset="-128"/>
            </a:endParaRPr>
          </a:p>
          <a:p>
            <a:pPr algn="just" eaLnBrk="1" hangingPunct="1"/>
            <a:endParaRPr lang="pt-BR" altLang="pt-BR" sz="2400" dirty="0">
              <a:latin typeface="Roboto Condensed" panose="02000000000000000000" pitchFamily="2" charset="0"/>
            </a:endParaRPr>
          </a:p>
          <a:p>
            <a:pPr algn="just" eaLnBrk="1" hangingPunct="1"/>
            <a:endParaRPr lang="pt-BR" altLang="pt-BR" sz="2400" dirty="0">
              <a:latin typeface="Roboto Condensed" panose="02000000000000000000" pitchFamily="2" charset="0"/>
            </a:endParaRPr>
          </a:p>
        </p:txBody>
      </p:sp>
      <p:grpSp>
        <p:nvGrpSpPr>
          <p:cNvPr id="372" name="Grupo 99"/>
          <p:cNvGrpSpPr>
            <a:grpSpLocks/>
          </p:cNvGrpSpPr>
          <p:nvPr/>
        </p:nvGrpSpPr>
        <p:grpSpPr bwMode="auto">
          <a:xfrm>
            <a:off x="5881689" y="2748466"/>
            <a:ext cx="5802111" cy="4038120"/>
            <a:chOff x="3944494" y="2348880"/>
            <a:chExt cx="5776601" cy="3940464"/>
          </a:xfrm>
        </p:grpSpPr>
        <p:sp>
          <p:nvSpPr>
            <p:cNvPr id="373" name="Freeform 2"/>
            <p:cNvSpPr>
              <a:spLocks/>
            </p:cNvSpPr>
            <p:nvPr/>
          </p:nvSpPr>
          <p:spPr bwMode="auto">
            <a:xfrm>
              <a:off x="5390197" y="2348880"/>
              <a:ext cx="4307550" cy="1514544"/>
            </a:xfrm>
            <a:custGeom>
              <a:avLst/>
              <a:gdLst>
                <a:gd name="T0" fmla="*/ 0 w 3600"/>
                <a:gd name="T1" fmla="*/ 2147483647 h 1333"/>
                <a:gd name="T2" fmla="*/ 2147483647 w 3600"/>
                <a:gd name="T3" fmla="*/ 2147483647 h 1333"/>
                <a:gd name="T4" fmla="*/ 2147483647 w 3600"/>
                <a:gd name="T5" fmla="*/ 2147483647 h 1333"/>
                <a:gd name="T6" fmla="*/ 2147483647 w 3600"/>
                <a:gd name="T7" fmla="*/ 2147483647 h 1333"/>
                <a:gd name="T8" fmla="*/ 2147483647 w 3600"/>
                <a:gd name="T9" fmla="*/ 2147483647 h 1333"/>
                <a:gd name="T10" fmla="*/ 2147483647 w 3600"/>
                <a:gd name="T11" fmla="*/ 2147483647 h 1333"/>
                <a:gd name="T12" fmla="*/ 2147483647 w 3600"/>
                <a:gd name="T13" fmla="*/ 2147483647 h 1333"/>
                <a:gd name="T14" fmla="*/ 2147483647 w 3600"/>
                <a:gd name="T15" fmla="*/ 2147483647 h 1333"/>
                <a:gd name="T16" fmla="*/ 2147483647 w 3600"/>
                <a:gd name="T17" fmla="*/ 2147483647 h 1333"/>
                <a:gd name="T18" fmla="*/ 2147483647 w 3600"/>
                <a:gd name="T19" fmla="*/ 2147483647 h 1333"/>
                <a:gd name="T20" fmla="*/ 2147483647 w 3600"/>
                <a:gd name="T21" fmla="*/ 2147483647 h 1333"/>
                <a:gd name="T22" fmla="*/ 2147483647 w 3600"/>
                <a:gd name="T23" fmla="*/ 2147483647 h 1333"/>
                <a:gd name="T24" fmla="*/ 2147483647 w 3600"/>
                <a:gd name="T25" fmla="*/ 2147483647 h 1333"/>
                <a:gd name="T26" fmla="*/ 2147483647 w 3600"/>
                <a:gd name="T27" fmla="*/ 2147483647 h 1333"/>
                <a:gd name="T28" fmla="*/ 2147483647 w 3600"/>
                <a:gd name="T29" fmla="*/ 2147483647 h 1333"/>
                <a:gd name="T30" fmla="*/ 2147483647 w 3600"/>
                <a:gd name="T31" fmla="*/ 2147483647 h 1333"/>
                <a:gd name="T32" fmla="*/ 2147483647 w 3600"/>
                <a:gd name="T33" fmla="*/ 2147483647 h 1333"/>
                <a:gd name="T34" fmla="*/ 2147483647 w 3600"/>
                <a:gd name="T35" fmla="*/ 2147483647 h 1333"/>
                <a:gd name="T36" fmla="*/ 2147483647 w 3600"/>
                <a:gd name="T37" fmla="*/ 2147483647 h 1333"/>
                <a:gd name="T38" fmla="*/ 2147483647 w 3600"/>
                <a:gd name="T39" fmla="*/ 2147483647 h 1333"/>
                <a:gd name="T40" fmla="*/ 2147483647 w 3600"/>
                <a:gd name="T41" fmla="*/ 2147483647 h 1333"/>
                <a:gd name="T42" fmla="*/ 2147483647 w 3600"/>
                <a:gd name="T43" fmla="*/ 2147483647 h 1333"/>
                <a:gd name="T44" fmla="*/ 2147483647 w 3600"/>
                <a:gd name="T45" fmla="*/ 2147483647 h 1333"/>
                <a:gd name="T46" fmla="*/ 2147483647 w 3600"/>
                <a:gd name="T47" fmla="*/ 2147483647 h 1333"/>
                <a:gd name="T48" fmla="*/ 2147483647 w 3600"/>
                <a:gd name="T49" fmla="*/ 2147483647 h 1333"/>
                <a:gd name="T50" fmla="*/ 2147483647 w 3600"/>
                <a:gd name="T51" fmla="*/ 2147483647 h 1333"/>
                <a:gd name="T52" fmla="*/ 2147483647 w 3600"/>
                <a:gd name="T53" fmla="*/ 2147483647 h 1333"/>
                <a:gd name="T54" fmla="*/ 2147483647 w 3600"/>
                <a:gd name="T55" fmla="*/ 2147483647 h 1333"/>
                <a:gd name="T56" fmla="*/ 2147483647 w 3600"/>
                <a:gd name="T57" fmla="*/ 2147483647 h 1333"/>
                <a:gd name="T58" fmla="*/ 2147483647 w 3600"/>
                <a:gd name="T59" fmla="*/ 2147483647 h 1333"/>
                <a:gd name="T60" fmla="*/ 2147483647 w 3600"/>
                <a:gd name="T61" fmla="*/ 2147483647 h 1333"/>
                <a:gd name="T62" fmla="*/ 2147483647 w 3600"/>
                <a:gd name="T63" fmla="*/ 2147483647 h 13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00"/>
                <a:gd name="T97" fmla="*/ 0 h 1333"/>
                <a:gd name="T98" fmla="*/ 3600 w 3600"/>
                <a:gd name="T99" fmla="*/ 1333 h 13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00" h="1333">
                  <a:moveTo>
                    <a:pt x="0" y="1333"/>
                  </a:moveTo>
                  <a:cubicBezTo>
                    <a:pt x="21" y="1314"/>
                    <a:pt x="87" y="1248"/>
                    <a:pt x="128" y="1213"/>
                  </a:cubicBezTo>
                  <a:cubicBezTo>
                    <a:pt x="169" y="1178"/>
                    <a:pt x="216" y="1152"/>
                    <a:pt x="248" y="1125"/>
                  </a:cubicBezTo>
                  <a:cubicBezTo>
                    <a:pt x="280" y="1098"/>
                    <a:pt x="296" y="1078"/>
                    <a:pt x="320" y="1053"/>
                  </a:cubicBezTo>
                  <a:cubicBezTo>
                    <a:pt x="344" y="1028"/>
                    <a:pt x="359" y="1010"/>
                    <a:pt x="392" y="973"/>
                  </a:cubicBezTo>
                  <a:cubicBezTo>
                    <a:pt x="425" y="936"/>
                    <a:pt x="484" y="872"/>
                    <a:pt x="520" y="829"/>
                  </a:cubicBezTo>
                  <a:cubicBezTo>
                    <a:pt x="556" y="786"/>
                    <a:pt x="580" y="752"/>
                    <a:pt x="608" y="717"/>
                  </a:cubicBezTo>
                  <a:cubicBezTo>
                    <a:pt x="636" y="682"/>
                    <a:pt x="659" y="653"/>
                    <a:pt x="688" y="621"/>
                  </a:cubicBezTo>
                  <a:cubicBezTo>
                    <a:pt x="717" y="589"/>
                    <a:pt x="764" y="544"/>
                    <a:pt x="784" y="525"/>
                  </a:cubicBezTo>
                  <a:cubicBezTo>
                    <a:pt x="804" y="506"/>
                    <a:pt x="788" y="521"/>
                    <a:pt x="808" y="509"/>
                  </a:cubicBezTo>
                  <a:cubicBezTo>
                    <a:pt x="828" y="497"/>
                    <a:pt x="869" y="465"/>
                    <a:pt x="904" y="453"/>
                  </a:cubicBezTo>
                  <a:cubicBezTo>
                    <a:pt x="939" y="441"/>
                    <a:pt x="976" y="440"/>
                    <a:pt x="1016" y="437"/>
                  </a:cubicBezTo>
                  <a:cubicBezTo>
                    <a:pt x="1056" y="434"/>
                    <a:pt x="1111" y="434"/>
                    <a:pt x="1144" y="437"/>
                  </a:cubicBezTo>
                  <a:cubicBezTo>
                    <a:pt x="1177" y="440"/>
                    <a:pt x="1188" y="434"/>
                    <a:pt x="1216" y="453"/>
                  </a:cubicBezTo>
                  <a:cubicBezTo>
                    <a:pt x="1244" y="472"/>
                    <a:pt x="1275" y="514"/>
                    <a:pt x="1312" y="549"/>
                  </a:cubicBezTo>
                  <a:cubicBezTo>
                    <a:pt x="1349" y="584"/>
                    <a:pt x="1407" y="626"/>
                    <a:pt x="1440" y="661"/>
                  </a:cubicBezTo>
                  <a:cubicBezTo>
                    <a:pt x="1473" y="696"/>
                    <a:pt x="1481" y="722"/>
                    <a:pt x="1512" y="757"/>
                  </a:cubicBezTo>
                  <a:cubicBezTo>
                    <a:pt x="1543" y="792"/>
                    <a:pt x="1583" y="845"/>
                    <a:pt x="1624" y="869"/>
                  </a:cubicBezTo>
                  <a:cubicBezTo>
                    <a:pt x="1665" y="893"/>
                    <a:pt x="1713" y="922"/>
                    <a:pt x="1760" y="901"/>
                  </a:cubicBezTo>
                  <a:cubicBezTo>
                    <a:pt x="1807" y="880"/>
                    <a:pt x="1867" y="800"/>
                    <a:pt x="1904" y="741"/>
                  </a:cubicBezTo>
                  <a:cubicBezTo>
                    <a:pt x="1941" y="682"/>
                    <a:pt x="1959" y="600"/>
                    <a:pt x="1984" y="549"/>
                  </a:cubicBezTo>
                  <a:cubicBezTo>
                    <a:pt x="2009" y="498"/>
                    <a:pt x="2027" y="476"/>
                    <a:pt x="2056" y="437"/>
                  </a:cubicBezTo>
                  <a:cubicBezTo>
                    <a:pt x="2085" y="398"/>
                    <a:pt x="2119" y="364"/>
                    <a:pt x="2160" y="317"/>
                  </a:cubicBezTo>
                  <a:cubicBezTo>
                    <a:pt x="2201" y="270"/>
                    <a:pt x="2251" y="209"/>
                    <a:pt x="2304" y="157"/>
                  </a:cubicBezTo>
                  <a:cubicBezTo>
                    <a:pt x="2357" y="105"/>
                    <a:pt x="2411" y="10"/>
                    <a:pt x="2480" y="5"/>
                  </a:cubicBezTo>
                  <a:cubicBezTo>
                    <a:pt x="2549" y="0"/>
                    <a:pt x="2659" y="74"/>
                    <a:pt x="2720" y="125"/>
                  </a:cubicBezTo>
                  <a:cubicBezTo>
                    <a:pt x="2781" y="176"/>
                    <a:pt x="2803" y="253"/>
                    <a:pt x="2848" y="309"/>
                  </a:cubicBezTo>
                  <a:cubicBezTo>
                    <a:pt x="2893" y="365"/>
                    <a:pt x="2940" y="393"/>
                    <a:pt x="2992" y="461"/>
                  </a:cubicBezTo>
                  <a:cubicBezTo>
                    <a:pt x="3044" y="529"/>
                    <a:pt x="3115" y="636"/>
                    <a:pt x="3160" y="717"/>
                  </a:cubicBezTo>
                  <a:cubicBezTo>
                    <a:pt x="3205" y="798"/>
                    <a:pt x="3227" y="886"/>
                    <a:pt x="3264" y="949"/>
                  </a:cubicBezTo>
                  <a:cubicBezTo>
                    <a:pt x="3301" y="1012"/>
                    <a:pt x="3328" y="1036"/>
                    <a:pt x="3384" y="1093"/>
                  </a:cubicBezTo>
                  <a:cubicBezTo>
                    <a:pt x="3440" y="1150"/>
                    <a:pt x="3555" y="1251"/>
                    <a:pt x="3600" y="1293"/>
                  </a:cubicBezTo>
                </a:path>
              </a:pathLst>
            </a:custGeom>
            <a:gradFill rotWithShape="1">
              <a:gsLst>
                <a:gs pos="0">
                  <a:srgbClr val="99CC00"/>
                </a:gs>
                <a:gs pos="100000">
                  <a:srgbClr val="FFFFFF"/>
                </a:gs>
              </a:gsLst>
              <a:lin ang="5400000" scaled="1"/>
            </a:gradFill>
            <a:ln w="38100">
              <a:solidFill>
                <a:srgbClr val="336600"/>
              </a:solidFill>
              <a:round/>
              <a:headEnd/>
              <a:tailEnd/>
            </a:ln>
          </p:spPr>
          <p:txBody>
            <a:bodyPr/>
            <a:lstStyle/>
            <a:p>
              <a:endParaRPr lang="pt-BR">
                <a:solidFill>
                  <a:schemeClr val="tx1"/>
                </a:solidFill>
              </a:endParaRPr>
            </a:p>
          </p:txBody>
        </p:sp>
        <p:grpSp>
          <p:nvGrpSpPr>
            <p:cNvPr id="374" name="Group 8"/>
            <p:cNvGrpSpPr>
              <a:grpSpLocks/>
            </p:cNvGrpSpPr>
            <p:nvPr/>
          </p:nvGrpSpPr>
          <p:grpSpPr bwMode="auto">
            <a:xfrm>
              <a:off x="3944494" y="2537642"/>
              <a:ext cx="5776601" cy="3751702"/>
              <a:chOff x="2031" y="1608"/>
              <a:chExt cx="3712" cy="2544"/>
            </a:xfrm>
          </p:grpSpPr>
          <p:grpSp>
            <p:nvGrpSpPr>
              <p:cNvPr id="375" name="Group 4"/>
              <p:cNvGrpSpPr>
                <a:grpSpLocks/>
              </p:cNvGrpSpPr>
              <p:nvPr/>
            </p:nvGrpSpPr>
            <p:grpSpPr bwMode="auto">
              <a:xfrm>
                <a:off x="3347" y="2091"/>
                <a:ext cx="2078" cy="124"/>
                <a:chOff x="2120" y="1472"/>
                <a:chExt cx="2704" cy="160"/>
              </a:xfrm>
            </p:grpSpPr>
            <p:sp>
              <p:nvSpPr>
                <p:cNvPr id="461" name="Oval 5" descr="Diagonal larga ascendente"/>
                <p:cNvSpPr>
                  <a:spLocks noChangeArrowheads="1"/>
                </p:cNvSpPr>
                <p:nvPr/>
              </p:nvSpPr>
              <p:spPr bwMode="auto">
                <a:xfrm>
                  <a:off x="2120" y="1496"/>
                  <a:ext cx="1084" cy="136"/>
                </a:xfrm>
                <a:prstGeom prst="ellipse">
                  <a:avLst/>
                </a:prstGeom>
                <a:pattFill prst="wdUpDiag">
                  <a:fgClr>
                    <a:srgbClr val="F89400"/>
                  </a:fgClr>
                  <a:bgClr>
                    <a:schemeClr val="bg1"/>
                  </a:bgClr>
                </a:pattFill>
                <a:ln w="28575">
                  <a:solidFill>
                    <a:srgbClr val="F89400"/>
                  </a:solidFill>
                  <a:round/>
                  <a:headEnd/>
                  <a:tailEnd/>
                </a:ln>
              </p:spPr>
              <p:txBody>
                <a:bodyPr wrap="none" anchor="ctr"/>
                <a:lstStyle/>
                <a:p>
                  <a:endParaRPr lang="pt-BR" sz="1000">
                    <a:solidFill>
                      <a:schemeClr val="tx1"/>
                    </a:solidFill>
                  </a:endParaRPr>
                </a:p>
              </p:txBody>
            </p:sp>
            <p:sp>
              <p:nvSpPr>
                <p:cNvPr id="462" name="Oval 6" descr="Diagonal larga ascendente"/>
                <p:cNvSpPr>
                  <a:spLocks noChangeArrowheads="1"/>
                </p:cNvSpPr>
                <p:nvPr/>
              </p:nvSpPr>
              <p:spPr bwMode="auto">
                <a:xfrm>
                  <a:off x="3456" y="1472"/>
                  <a:ext cx="1368" cy="144"/>
                </a:xfrm>
                <a:prstGeom prst="ellipse">
                  <a:avLst/>
                </a:prstGeom>
                <a:pattFill prst="wdUpDiag">
                  <a:fgClr>
                    <a:srgbClr val="F89400"/>
                  </a:fgClr>
                  <a:bgClr>
                    <a:schemeClr val="bg1"/>
                  </a:bgClr>
                </a:pattFill>
                <a:ln w="28575">
                  <a:solidFill>
                    <a:srgbClr val="F89400"/>
                  </a:solidFill>
                  <a:round/>
                  <a:headEnd/>
                  <a:tailEnd/>
                </a:ln>
              </p:spPr>
              <p:txBody>
                <a:bodyPr wrap="none" anchor="ctr"/>
                <a:lstStyle/>
                <a:p>
                  <a:endParaRPr lang="pt-BR" sz="1000">
                    <a:solidFill>
                      <a:schemeClr val="tx1"/>
                    </a:solidFill>
                  </a:endParaRPr>
                </a:p>
              </p:txBody>
            </p:sp>
          </p:grpSp>
          <p:sp>
            <p:nvSpPr>
              <p:cNvPr id="376" name="Oval 7" descr="Diagonal larga ascendente"/>
              <p:cNvSpPr>
                <a:spLocks noChangeArrowheads="1"/>
              </p:cNvSpPr>
              <p:nvPr/>
            </p:nvSpPr>
            <p:spPr bwMode="auto">
              <a:xfrm>
                <a:off x="3138" y="2285"/>
                <a:ext cx="2480" cy="173"/>
              </a:xfrm>
              <a:prstGeom prst="ellipse">
                <a:avLst/>
              </a:prstGeom>
              <a:pattFill prst="wdUpDiag">
                <a:fgClr>
                  <a:srgbClr val="F89400"/>
                </a:fgClr>
                <a:bgClr>
                  <a:srgbClr val="FFFFFF"/>
                </a:bgClr>
              </a:pattFill>
              <a:ln w="28575">
                <a:solidFill>
                  <a:srgbClr val="F89400"/>
                </a:solidFill>
                <a:round/>
                <a:headEnd/>
                <a:tailEnd/>
              </a:ln>
            </p:spPr>
            <p:txBody>
              <a:bodyPr wrap="none" anchor="ctr"/>
              <a:lstStyle/>
              <a:p>
                <a:endParaRPr lang="pt-BR" sz="1000">
                  <a:solidFill>
                    <a:schemeClr val="tx1"/>
                  </a:solidFill>
                </a:endParaRPr>
              </a:p>
            </p:txBody>
          </p:sp>
          <p:grpSp>
            <p:nvGrpSpPr>
              <p:cNvPr id="377" name="Group 8"/>
              <p:cNvGrpSpPr>
                <a:grpSpLocks/>
              </p:cNvGrpSpPr>
              <p:nvPr/>
            </p:nvGrpSpPr>
            <p:grpSpPr bwMode="auto">
              <a:xfrm>
                <a:off x="3541" y="1680"/>
                <a:ext cx="1781" cy="278"/>
                <a:chOff x="2372" y="950"/>
                <a:chExt cx="2315" cy="361"/>
              </a:xfrm>
            </p:grpSpPr>
            <p:grpSp>
              <p:nvGrpSpPr>
                <p:cNvPr id="457" name="Group 9"/>
                <p:cNvGrpSpPr>
                  <a:grpSpLocks/>
                </p:cNvGrpSpPr>
                <p:nvPr/>
              </p:nvGrpSpPr>
              <p:grpSpPr bwMode="auto">
                <a:xfrm>
                  <a:off x="2372" y="1220"/>
                  <a:ext cx="2315" cy="91"/>
                  <a:chOff x="2372" y="1220"/>
                  <a:chExt cx="2315" cy="91"/>
                </a:xfrm>
              </p:grpSpPr>
              <p:sp>
                <p:nvSpPr>
                  <p:cNvPr id="459" name="Oval 10" descr="Diagonal larga ascendente"/>
                  <p:cNvSpPr>
                    <a:spLocks noChangeAspect="1" noChangeArrowheads="1"/>
                  </p:cNvSpPr>
                  <p:nvPr/>
                </p:nvSpPr>
                <p:spPr bwMode="auto">
                  <a:xfrm>
                    <a:off x="2372" y="1236"/>
                    <a:ext cx="555" cy="75"/>
                  </a:xfrm>
                  <a:prstGeom prst="ellipse">
                    <a:avLst/>
                  </a:prstGeom>
                  <a:pattFill prst="wdUpDiag">
                    <a:fgClr>
                      <a:srgbClr val="F89400"/>
                    </a:fgClr>
                    <a:bgClr>
                      <a:schemeClr val="bg1"/>
                    </a:bgClr>
                  </a:pattFill>
                  <a:ln w="28575">
                    <a:solidFill>
                      <a:srgbClr val="F89400"/>
                    </a:solidFill>
                    <a:round/>
                    <a:headEnd/>
                    <a:tailEnd/>
                  </a:ln>
                </p:spPr>
                <p:txBody>
                  <a:bodyPr wrap="none" anchor="ctr"/>
                  <a:lstStyle/>
                  <a:p>
                    <a:endParaRPr lang="pt-BR" sz="1000">
                      <a:solidFill>
                        <a:schemeClr val="tx1"/>
                      </a:solidFill>
                    </a:endParaRPr>
                  </a:p>
                </p:txBody>
              </p:sp>
              <p:sp>
                <p:nvSpPr>
                  <p:cNvPr id="460" name="Oval 11" descr="Diagonal larga ascendente"/>
                  <p:cNvSpPr>
                    <a:spLocks noChangeAspect="1" noChangeArrowheads="1"/>
                  </p:cNvSpPr>
                  <p:nvPr/>
                </p:nvSpPr>
                <p:spPr bwMode="auto">
                  <a:xfrm>
                    <a:off x="3588" y="1220"/>
                    <a:ext cx="1099" cy="91"/>
                  </a:xfrm>
                  <a:prstGeom prst="ellipse">
                    <a:avLst/>
                  </a:prstGeom>
                  <a:pattFill prst="wdUpDiag">
                    <a:fgClr>
                      <a:srgbClr val="F89400"/>
                    </a:fgClr>
                    <a:bgClr>
                      <a:schemeClr val="bg1"/>
                    </a:bgClr>
                  </a:pattFill>
                  <a:ln w="28575">
                    <a:solidFill>
                      <a:srgbClr val="F89400"/>
                    </a:solidFill>
                    <a:round/>
                    <a:headEnd/>
                    <a:tailEnd/>
                  </a:ln>
                </p:spPr>
                <p:txBody>
                  <a:bodyPr wrap="none" anchor="ctr"/>
                  <a:lstStyle/>
                  <a:p>
                    <a:endParaRPr lang="pt-BR" sz="1000">
                      <a:solidFill>
                        <a:schemeClr val="tx1"/>
                      </a:solidFill>
                    </a:endParaRPr>
                  </a:p>
                </p:txBody>
              </p:sp>
            </p:grpSp>
            <p:sp>
              <p:nvSpPr>
                <p:cNvPr id="458" name="Oval 12" descr="Diagonal larga ascendente"/>
                <p:cNvSpPr>
                  <a:spLocks noChangeArrowheads="1"/>
                </p:cNvSpPr>
                <p:nvPr/>
              </p:nvSpPr>
              <p:spPr bwMode="auto">
                <a:xfrm>
                  <a:off x="3796" y="950"/>
                  <a:ext cx="662" cy="88"/>
                </a:xfrm>
                <a:prstGeom prst="ellipse">
                  <a:avLst/>
                </a:prstGeom>
                <a:pattFill prst="wdUpDiag">
                  <a:fgClr>
                    <a:srgbClr val="F89400"/>
                  </a:fgClr>
                  <a:bgClr>
                    <a:schemeClr val="bg1"/>
                  </a:bgClr>
                </a:pattFill>
                <a:ln w="28575">
                  <a:solidFill>
                    <a:srgbClr val="F89400"/>
                  </a:solidFill>
                  <a:round/>
                  <a:headEnd/>
                  <a:tailEnd/>
                </a:ln>
              </p:spPr>
              <p:txBody>
                <a:bodyPr wrap="none" anchor="ctr"/>
                <a:lstStyle/>
                <a:p>
                  <a:endParaRPr lang="pt-BR" sz="1000">
                    <a:solidFill>
                      <a:schemeClr val="tx1"/>
                    </a:solidFill>
                  </a:endParaRPr>
                </a:p>
              </p:txBody>
            </p:sp>
          </p:grpSp>
          <p:sp>
            <p:nvSpPr>
              <p:cNvPr id="378" name="Freeform 13"/>
              <p:cNvSpPr>
                <a:spLocks/>
              </p:cNvSpPr>
              <p:nvPr/>
            </p:nvSpPr>
            <p:spPr bwMode="auto">
              <a:xfrm>
                <a:off x="3130" y="3105"/>
                <a:ext cx="2498" cy="898"/>
              </a:xfrm>
              <a:custGeom>
                <a:avLst/>
                <a:gdLst>
                  <a:gd name="T0" fmla="*/ 112 w 3248"/>
                  <a:gd name="T1" fmla="*/ 183 h 1165"/>
                  <a:gd name="T2" fmla="*/ 95 w 3248"/>
                  <a:gd name="T3" fmla="*/ 185 h 1165"/>
                  <a:gd name="T4" fmla="*/ 77 w 3248"/>
                  <a:gd name="T5" fmla="*/ 182 h 1165"/>
                  <a:gd name="T6" fmla="*/ 57 w 3248"/>
                  <a:gd name="T7" fmla="*/ 175 h 1165"/>
                  <a:gd name="T8" fmla="*/ 37 w 3248"/>
                  <a:gd name="T9" fmla="*/ 161 h 1165"/>
                  <a:gd name="T10" fmla="*/ 16 w 3248"/>
                  <a:gd name="T11" fmla="*/ 136 h 1165"/>
                  <a:gd name="T12" fmla="*/ 5 w 3248"/>
                  <a:gd name="T13" fmla="*/ 123 h 1165"/>
                  <a:gd name="T14" fmla="*/ 4 w 3248"/>
                  <a:gd name="T15" fmla="*/ 103 h 1165"/>
                  <a:gd name="T16" fmla="*/ 2 w 3248"/>
                  <a:gd name="T17" fmla="*/ 89 h 1165"/>
                  <a:gd name="T18" fmla="*/ 7 w 3248"/>
                  <a:gd name="T19" fmla="*/ 70 h 1165"/>
                  <a:gd name="T20" fmla="*/ 22 w 3248"/>
                  <a:gd name="T21" fmla="*/ 53 h 1165"/>
                  <a:gd name="T22" fmla="*/ 36 w 3248"/>
                  <a:gd name="T23" fmla="*/ 45 h 1165"/>
                  <a:gd name="T24" fmla="*/ 53 w 3248"/>
                  <a:gd name="T25" fmla="*/ 35 h 1165"/>
                  <a:gd name="T26" fmla="*/ 58 w 3248"/>
                  <a:gd name="T27" fmla="*/ 32 h 1165"/>
                  <a:gd name="T28" fmla="*/ 96 w 3248"/>
                  <a:gd name="T29" fmla="*/ 21 h 1165"/>
                  <a:gd name="T30" fmla="*/ 112 w 3248"/>
                  <a:gd name="T31" fmla="*/ 15 h 1165"/>
                  <a:gd name="T32" fmla="*/ 135 w 3248"/>
                  <a:gd name="T33" fmla="*/ 17 h 1165"/>
                  <a:gd name="T34" fmla="*/ 159 w 3248"/>
                  <a:gd name="T35" fmla="*/ 22 h 1165"/>
                  <a:gd name="T36" fmla="*/ 193 w 3248"/>
                  <a:gd name="T37" fmla="*/ 32 h 1165"/>
                  <a:gd name="T38" fmla="*/ 219 w 3248"/>
                  <a:gd name="T39" fmla="*/ 45 h 1165"/>
                  <a:gd name="T40" fmla="*/ 234 w 3248"/>
                  <a:gd name="T41" fmla="*/ 45 h 1165"/>
                  <a:gd name="T42" fmla="*/ 252 w 3248"/>
                  <a:gd name="T43" fmla="*/ 35 h 1165"/>
                  <a:gd name="T44" fmla="*/ 266 w 3248"/>
                  <a:gd name="T45" fmla="*/ 25 h 1165"/>
                  <a:gd name="T46" fmla="*/ 290 w 3248"/>
                  <a:gd name="T47" fmla="*/ 15 h 1165"/>
                  <a:gd name="T48" fmla="*/ 332 w 3248"/>
                  <a:gd name="T49" fmla="*/ 4 h 1165"/>
                  <a:gd name="T50" fmla="*/ 342 w 3248"/>
                  <a:gd name="T51" fmla="*/ 2 h 1165"/>
                  <a:gd name="T52" fmla="*/ 364 w 3248"/>
                  <a:gd name="T53" fmla="*/ 2 h 1165"/>
                  <a:gd name="T54" fmla="*/ 379 w 3248"/>
                  <a:gd name="T55" fmla="*/ 6 h 1165"/>
                  <a:gd name="T56" fmla="*/ 401 w 3248"/>
                  <a:gd name="T57" fmla="*/ 11 h 1165"/>
                  <a:gd name="T58" fmla="*/ 444 w 3248"/>
                  <a:gd name="T59" fmla="*/ 19 h 1165"/>
                  <a:gd name="T60" fmla="*/ 467 w 3248"/>
                  <a:gd name="T61" fmla="*/ 32 h 1165"/>
                  <a:gd name="T62" fmla="*/ 483 w 3248"/>
                  <a:gd name="T63" fmla="*/ 44 h 1165"/>
                  <a:gd name="T64" fmla="*/ 493 w 3248"/>
                  <a:gd name="T65" fmla="*/ 52 h 1165"/>
                  <a:gd name="T66" fmla="*/ 503 w 3248"/>
                  <a:gd name="T67" fmla="*/ 62 h 1165"/>
                  <a:gd name="T68" fmla="*/ 511 w 3248"/>
                  <a:gd name="T69" fmla="*/ 78 h 1165"/>
                  <a:gd name="T70" fmla="*/ 516 w 3248"/>
                  <a:gd name="T71" fmla="*/ 96 h 1165"/>
                  <a:gd name="T72" fmla="*/ 508 w 3248"/>
                  <a:gd name="T73" fmla="*/ 120 h 1165"/>
                  <a:gd name="T74" fmla="*/ 498 w 3248"/>
                  <a:gd name="T75" fmla="*/ 146 h 1165"/>
                  <a:gd name="T76" fmla="*/ 479 w 3248"/>
                  <a:gd name="T77" fmla="*/ 156 h 1165"/>
                  <a:gd name="T78" fmla="*/ 459 w 3248"/>
                  <a:gd name="T79" fmla="*/ 173 h 1165"/>
                  <a:gd name="T80" fmla="*/ 424 w 3248"/>
                  <a:gd name="T81" fmla="*/ 180 h 1165"/>
                  <a:gd name="T82" fmla="*/ 401 w 3248"/>
                  <a:gd name="T83" fmla="*/ 187 h 1165"/>
                  <a:gd name="T84" fmla="*/ 373 w 3248"/>
                  <a:gd name="T85" fmla="*/ 185 h 1165"/>
                  <a:gd name="T86" fmla="*/ 344 w 3248"/>
                  <a:gd name="T87" fmla="*/ 185 h 1165"/>
                  <a:gd name="T88" fmla="*/ 301 w 3248"/>
                  <a:gd name="T89" fmla="*/ 177 h 1165"/>
                  <a:gd name="T90" fmla="*/ 275 w 3248"/>
                  <a:gd name="T91" fmla="*/ 165 h 1165"/>
                  <a:gd name="T92" fmla="*/ 258 w 3248"/>
                  <a:gd name="T93" fmla="*/ 156 h 1165"/>
                  <a:gd name="T94" fmla="*/ 245 w 3248"/>
                  <a:gd name="T95" fmla="*/ 152 h 1165"/>
                  <a:gd name="T96" fmla="*/ 226 w 3248"/>
                  <a:gd name="T97" fmla="*/ 152 h 1165"/>
                  <a:gd name="T98" fmla="*/ 210 w 3248"/>
                  <a:gd name="T99" fmla="*/ 163 h 1165"/>
                  <a:gd name="T100" fmla="*/ 196 w 3248"/>
                  <a:gd name="T101" fmla="*/ 168 h 1165"/>
                  <a:gd name="T102" fmla="*/ 179 w 3248"/>
                  <a:gd name="T103" fmla="*/ 174 h 1165"/>
                  <a:gd name="T104" fmla="*/ 167 w 3248"/>
                  <a:gd name="T105" fmla="*/ 179 h 1165"/>
                  <a:gd name="T106" fmla="*/ 155 w 3248"/>
                  <a:gd name="T107" fmla="*/ 180 h 1165"/>
                  <a:gd name="T108" fmla="*/ 145 w 3248"/>
                  <a:gd name="T109" fmla="*/ 177 h 11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248"/>
                  <a:gd name="T166" fmla="*/ 0 h 1165"/>
                  <a:gd name="T167" fmla="*/ 3248 w 3248"/>
                  <a:gd name="T168" fmla="*/ 1165 h 11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248" h="1165">
                    <a:moveTo>
                      <a:pt x="700" y="1130"/>
                    </a:moveTo>
                    <a:cubicBezTo>
                      <a:pt x="667" y="1136"/>
                      <a:pt x="634" y="1143"/>
                      <a:pt x="598" y="1142"/>
                    </a:cubicBezTo>
                    <a:cubicBezTo>
                      <a:pt x="562" y="1141"/>
                      <a:pt x="524" y="1134"/>
                      <a:pt x="484" y="1124"/>
                    </a:cubicBezTo>
                    <a:cubicBezTo>
                      <a:pt x="444" y="1114"/>
                      <a:pt x="400" y="1103"/>
                      <a:pt x="358" y="1082"/>
                    </a:cubicBezTo>
                    <a:cubicBezTo>
                      <a:pt x="316" y="1061"/>
                      <a:pt x="275" y="1037"/>
                      <a:pt x="232" y="998"/>
                    </a:cubicBezTo>
                    <a:cubicBezTo>
                      <a:pt x="189" y="959"/>
                      <a:pt x="134" y="888"/>
                      <a:pt x="100" y="848"/>
                    </a:cubicBezTo>
                    <a:cubicBezTo>
                      <a:pt x="66" y="808"/>
                      <a:pt x="41" y="793"/>
                      <a:pt x="28" y="758"/>
                    </a:cubicBezTo>
                    <a:cubicBezTo>
                      <a:pt x="15" y="723"/>
                      <a:pt x="26" y="672"/>
                      <a:pt x="22" y="638"/>
                    </a:cubicBezTo>
                    <a:cubicBezTo>
                      <a:pt x="18" y="604"/>
                      <a:pt x="0" y="588"/>
                      <a:pt x="4" y="554"/>
                    </a:cubicBezTo>
                    <a:cubicBezTo>
                      <a:pt x="8" y="520"/>
                      <a:pt x="23" y="472"/>
                      <a:pt x="46" y="434"/>
                    </a:cubicBezTo>
                    <a:cubicBezTo>
                      <a:pt x="69" y="396"/>
                      <a:pt x="112" y="351"/>
                      <a:pt x="142" y="326"/>
                    </a:cubicBezTo>
                    <a:cubicBezTo>
                      <a:pt x="172" y="301"/>
                      <a:pt x="194" y="302"/>
                      <a:pt x="226" y="284"/>
                    </a:cubicBezTo>
                    <a:cubicBezTo>
                      <a:pt x="258" y="266"/>
                      <a:pt x="311" y="233"/>
                      <a:pt x="334" y="218"/>
                    </a:cubicBezTo>
                    <a:cubicBezTo>
                      <a:pt x="357" y="203"/>
                      <a:pt x="319" y="209"/>
                      <a:pt x="364" y="194"/>
                    </a:cubicBezTo>
                    <a:cubicBezTo>
                      <a:pt x="409" y="179"/>
                      <a:pt x="548" y="145"/>
                      <a:pt x="604" y="128"/>
                    </a:cubicBezTo>
                    <a:cubicBezTo>
                      <a:pt x="660" y="111"/>
                      <a:pt x="660" y="96"/>
                      <a:pt x="700" y="92"/>
                    </a:cubicBezTo>
                    <a:cubicBezTo>
                      <a:pt x="740" y="88"/>
                      <a:pt x="794" y="97"/>
                      <a:pt x="844" y="104"/>
                    </a:cubicBezTo>
                    <a:cubicBezTo>
                      <a:pt x="894" y="111"/>
                      <a:pt x="938" y="119"/>
                      <a:pt x="1000" y="134"/>
                    </a:cubicBezTo>
                    <a:cubicBezTo>
                      <a:pt x="1062" y="149"/>
                      <a:pt x="1153" y="170"/>
                      <a:pt x="1216" y="194"/>
                    </a:cubicBezTo>
                    <a:cubicBezTo>
                      <a:pt x="1279" y="218"/>
                      <a:pt x="1336" y="263"/>
                      <a:pt x="1378" y="278"/>
                    </a:cubicBezTo>
                    <a:cubicBezTo>
                      <a:pt x="1420" y="293"/>
                      <a:pt x="1434" y="295"/>
                      <a:pt x="1468" y="284"/>
                    </a:cubicBezTo>
                    <a:cubicBezTo>
                      <a:pt x="1502" y="273"/>
                      <a:pt x="1548" y="233"/>
                      <a:pt x="1582" y="212"/>
                    </a:cubicBezTo>
                    <a:cubicBezTo>
                      <a:pt x="1616" y="191"/>
                      <a:pt x="1632" y="178"/>
                      <a:pt x="1672" y="158"/>
                    </a:cubicBezTo>
                    <a:cubicBezTo>
                      <a:pt x="1712" y="138"/>
                      <a:pt x="1752" y="114"/>
                      <a:pt x="1822" y="92"/>
                    </a:cubicBezTo>
                    <a:cubicBezTo>
                      <a:pt x="1892" y="70"/>
                      <a:pt x="2037" y="41"/>
                      <a:pt x="2092" y="26"/>
                    </a:cubicBezTo>
                    <a:cubicBezTo>
                      <a:pt x="2147" y="11"/>
                      <a:pt x="2120" y="4"/>
                      <a:pt x="2152" y="2"/>
                    </a:cubicBezTo>
                    <a:cubicBezTo>
                      <a:pt x="2184" y="0"/>
                      <a:pt x="2245" y="8"/>
                      <a:pt x="2284" y="14"/>
                    </a:cubicBezTo>
                    <a:cubicBezTo>
                      <a:pt x="2323" y="20"/>
                      <a:pt x="2347" y="29"/>
                      <a:pt x="2386" y="38"/>
                    </a:cubicBezTo>
                    <a:cubicBezTo>
                      <a:pt x="2425" y="47"/>
                      <a:pt x="2451" y="54"/>
                      <a:pt x="2518" y="68"/>
                    </a:cubicBezTo>
                    <a:cubicBezTo>
                      <a:pt x="2585" y="82"/>
                      <a:pt x="2719" y="100"/>
                      <a:pt x="2788" y="122"/>
                    </a:cubicBezTo>
                    <a:cubicBezTo>
                      <a:pt x="2857" y="144"/>
                      <a:pt x="2891" y="175"/>
                      <a:pt x="2932" y="200"/>
                    </a:cubicBezTo>
                    <a:cubicBezTo>
                      <a:pt x="2973" y="225"/>
                      <a:pt x="3006" y="252"/>
                      <a:pt x="3034" y="272"/>
                    </a:cubicBezTo>
                    <a:cubicBezTo>
                      <a:pt x="3062" y="292"/>
                      <a:pt x="3079" y="301"/>
                      <a:pt x="3100" y="320"/>
                    </a:cubicBezTo>
                    <a:cubicBezTo>
                      <a:pt x="3121" y="339"/>
                      <a:pt x="3141" y="359"/>
                      <a:pt x="3160" y="386"/>
                    </a:cubicBezTo>
                    <a:cubicBezTo>
                      <a:pt x="3179" y="413"/>
                      <a:pt x="3200" y="448"/>
                      <a:pt x="3214" y="482"/>
                    </a:cubicBezTo>
                    <a:cubicBezTo>
                      <a:pt x="3228" y="516"/>
                      <a:pt x="3248" y="546"/>
                      <a:pt x="3244" y="590"/>
                    </a:cubicBezTo>
                    <a:cubicBezTo>
                      <a:pt x="3240" y="634"/>
                      <a:pt x="3210" y="693"/>
                      <a:pt x="3190" y="746"/>
                    </a:cubicBezTo>
                    <a:cubicBezTo>
                      <a:pt x="3170" y="799"/>
                      <a:pt x="3154" y="871"/>
                      <a:pt x="3124" y="908"/>
                    </a:cubicBezTo>
                    <a:cubicBezTo>
                      <a:pt x="3094" y="945"/>
                      <a:pt x="3050" y="941"/>
                      <a:pt x="3010" y="968"/>
                    </a:cubicBezTo>
                    <a:cubicBezTo>
                      <a:pt x="2970" y="995"/>
                      <a:pt x="2942" y="1046"/>
                      <a:pt x="2884" y="1070"/>
                    </a:cubicBezTo>
                    <a:cubicBezTo>
                      <a:pt x="2826" y="1094"/>
                      <a:pt x="2722" y="1097"/>
                      <a:pt x="2662" y="1112"/>
                    </a:cubicBezTo>
                    <a:cubicBezTo>
                      <a:pt x="2602" y="1127"/>
                      <a:pt x="2577" y="1155"/>
                      <a:pt x="2524" y="1160"/>
                    </a:cubicBezTo>
                    <a:cubicBezTo>
                      <a:pt x="2471" y="1165"/>
                      <a:pt x="2405" y="1145"/>
                      <a:pt x="2344" y="1142"/>
                    </a:cubicBezTo>
                    <a:cubicBezTo>
                      <a:pt x="2283" y="1139"/>
                      <a:pt x="2234" y="1149"/>
                      <a:pt x="2158" y="1142"/>
                    </a:cubicBezTo>
                    <a:cubicBezTo>
                      <a:pt x="2082" y="1135"/>
                      <a:pt x="1959" y="1120"/>
                      <a:pt x="1888" y="1100"/>
                    </a:cubicBezTo>
                    <a:cubicBezTo>
                      <a:pt x="1817" y="1080"/>
                      <a:pt x="1777" y="1045"/>
                      <a:pt x="1732" y="1022"/>
                    </a:cubicBezTo>
                    <a:cubicBezTo>
                      <a:pt x="1687" y="999"/>
                      <a:pt x="1650" y="976"/>
                      <a:pt x="1618" y="962"/>
                    </a:cubicBezTo>
                    <a:cubicBezTo>
                      <a:pt x="1586" y="948"/>
                      <a:pt x="1573" y="942"/>
                      <a:pt x="1540" y="938"/>
                    </a:cubicBezTo>
                    <a:cubicBezTo>
                      <a:pt x="1507" y="934"/>
                      <a:pt x="1457" y="927"/>
                      <a:pt x="1420" y="938"/>
                    </a:cubicBezTo>
                    <a:cubicBezTo>
                      <a:pt x="1383" y="949"/>
                      <a:pt x="1349" y="987"/>
                      <a:pt x="1318" y="1004"/>
                    </a:cubicBezTo>
                    <a:cubicBezTo>
                      <a:pt x="1287" y="1021"/>
                      <a:pt x="1266" y="1028"/>
                      <a:pt x="1234" y="1040"/>
                    </a:cubicBezTo>
                    <a:cubicBezTo>
                      <a:pt x="1202" y="1052"/>
                      <a:pt x="1157" y="1065"/>
                      <a:pt x="1126" y="1076"/>
                    </a:cubicBezTo>
                    <a:cubicBezTo>
                      <a:pt x="1095" y="1087"/>
                      <a:pt x="1074" y="1099"/>
                      <a:pt x="1048" y="1106"/>
                    </a:cubicBezTo>
                    <a:cubicBezTo>
                      <a:pt x="1022" y="1113"/>
                      <a:pt x="993" y="1119"/>
                      <a:pt x="970" y="1118"/>
                    </a:cubicBezTo>
                    <a:cubicBezTo>
                      <a:pt x="947" y="1117"/>
                      <a:pt x="928" y="1108"/>
                      <a:pt x="910" y="1100"/>
                    </a:cubicBezTo>
                  </a:path>
                </a:pathLst>
              </a:custGeom>
              <a:noFill/>
              <a:ln w="28575">
                <a:solidFill>
                  <a:srgbClr val="663300"/>
                </a:solidFill>
                <a:round/>
                <a:headEnd/>
                <a:tailEnd/>
              </a:ln>
            </p:spPr>
            <p:txBody>
              <a:bodyPr/>
              <a:lstStyle/>
              <a:p>
                <a:endParaRPr lang="pt-BR">
                  <a:solidFill>
                    <a:schemeClr val="tx1"/>
                  </a:solidFill>
                </a:endParaRPr>
              </a:p>
            </p:txBody>
          </p:sp>
          <p:sp>
            <p:nvSpPr>
              <p:cNvPr id="379" name="Freeform 14"/>
              <p:cNvSpPr>
                <a:spLocks/>
              </p:cNvSpPr>
              <p:nvPr/>
            </p:nvSpPr>
            <p:spPr bwMode="auto">
              <a:xfrm>
                <a:off x="4626" y="3475"/>
                <a:ext cx="529" cy="171"/>
              </a:xfrm>
              <a:custGeom>
                <a:avLst/>
                <a:gdLst>
                  <a:gd name="T0" fmla="*/ 56 w 687"/>
                  <a:gd name="T1" fmla="*/ 35 h 223"/>
                  <a:gd name="T2" fmla="*/ 37 w 687"/>
                  <a:gd name="T3" fmla="*/ 32 h 223"/>
                  <a:gd name="T4" fmla="*/ 21 w 687"/>
                  <a:gd name="T5" fmla="*/ 27 h 223"/>
                  <a:gd name="T6" fmla="*/ 12 w 687"/>
                  <a:gd name="T7" fmla="*/ 23 h 223"/>
                  <a:gd name="T8" fmla="*/ 2 w 687"/>
                  <a:gd name="T9" fmla="*/ 21 h 223"/>
                  <a:gd name="T10" fmla="*/ 2 w 687"/>
                  <a:gd name="T11" fmla="*/ 11 h 223"/>
                  <a:gd name="T12" fmla="*/ 5 w 687"/>
                  <a:gd name="T13" fmla="*/ 5 h 223"/>
                  <a:gd name="T14" fmla="*/ 19 w 687"/>
                  <a:gd name="T15" fmla="*/ 2 h 223"/>
                  <a:gd name="T16" fmla="*/ 30 w 687"/>
                  <a:gd name="T17" fmla="*/ 2 h 223"/>
                  <a:gd name="T18" fmla="*/ 50 w 687"/>
                  <a:gd name="T19" fmla="*/ 2 h 223"/>
                  <a:gd name="T20" fmla="*/ 73 w 687"/>
                  <a:gd name="T21" fmla="*/ 0 h 223"/>
                  <a:gd name="T22" fmla="*/ 87 w 687"/>
                  <a:gd name="T23" fmla="*/ 2 h 223"/>
                  <a:gd name="T24" fmla="*/ 96 w 687"/>
                  <a:gd name="T25" fmla="*/ 3 h 223"/>
                  <a:gd name="T26" fmla="*/ 100 w 687"/>
                  <a:gd name="T27" fmla="*/ 7 h 223"/>
                  <a:gd name="T28" fmla="*/ 108 w 687"/>
                  <a:gd name="T29" fmla="*/ 12 h 223"/>
                  <a:gd name="T30" fmla="*/ 109 w 687"/>
                  <a:gd name="T31" fmla="*/ 17 h 223"/>
                  <a:gd name="T32" fmla="*/ 102 w 687"/>
                  <a:gd name="T33" fmla="*/ 23 h 223"/>
                  <a:gd name="T34" fmla="*/ 95 w 687"/>
                  <a:gd name="T35" fmla="*/ 29 h 223"/>
                  <a:gd name="T36" fmla="*/ 85 w 687"/>
                  <a:gd name="T37" fmla="*/ 32 h 223"/>
                  <a:gd name="T38" fmla="*/ 72 w 687"/>
                  <a:gd name="T39" fmla="*/ 34 h 223"/>
                  <a:gd name="T40" fmla="*/ 65 w 687"/>
                  <a:gd name="T41" fmla="*/ 34 h 223"/>
                  <a:gd name="T42" fmla="*/ 56 w 687"/>
                  <a:gd name="T43" fmla="*/ 35 h 2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87"/>
                  <a:gd name="T67" fmla="*/ 0 h 223"/>
                  <a:gd name="T68" fmla="*/ 687 w 687"/>
                  <a:gd name="T69" fmla="*/ 223 h 2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87" h="223">
                    <a:moveTo>
                      <a:pt x="351" y="222"/>
                    </a:moveTo>
                    <a:cubicBezTo>
                      <a:pt x="322" y="221"/>
                      <a:pt x="268" y="218"/>
                      <a:pt x="231" y="210"/>
                    </a:cubicBezTo>
                    <a:cubicBezTo>
                      <a:pt x="194" y="202"/>
                      <a:pt x="156" y="184"/>
                      <a:pt x="129" y="174"/>
                    </a:cubicBezTo>
                    <a:cubicBezTo>
                      <a:pt x="102" y="164"/>
                      <a:pt x="88" y="157"/>
                      <a:pt x="69" y="150"/>
                    </a:cubicBezTo>
                    <a:cubicBezTo>
                      <a:pt x="50" y="143"/>
                      <a:pt x="26" y="146"/>
                      <a:pt x="15" y="132"/>
                    </a:cubicBezTo>
                    <a:cubicBezTo>
                      <a:pt x="4" y="118"/>
                      <a:pt x="0" y="82"/>
                      <a:pt x="3" y="66"/>
                    </a:cubicBezTo>
                    <a:cubicBezTo>
                      <a:pt x="6" y="50"/>
                      <a:pt x="13" y="45"/>
                      <a:pt x="33" y="36"/>
                    </a:cubicBezTo>
                    <a:cubicBezTo>
                      <a:pt x="53" y="27"/>
                      <a:pt x="97" y="16"/>
                      <a:pt x="123" y="12"/>
                    </a:cubicBezTo>
                    <a:cubicBezTo>
                      <a:pt x="149" y="8"/>
                      <a:pt x="158" y="13"/>
                      <a:pt x="189" y="12"/>
                    </a:cubicBezTo>
                    <a:cubicBezTo>
                      <a:pt x="220" y="11"/>
                      <a:pt x="264" y="8"/>
                      <a:pt x="309" y="6"/>
                    </a:cubicBezTo>
                    <a:cubicBezTo>
                      <a:pt x="354" y="4"/>
                      <a:pt x="420" y="0"/>
                      <a:pt x="459" y="0"/>
                    </a:cubicBezTo>
                    <a:cubicBezTo>
                      <a:pt x="498" y="0"/>
                      <a:pt x="520" y="3"/>
                      <a:pt x="543" y="6"/>
                    </a:cubicBezTo>
                    <a:cubicBezTo>
                      <a:pt x="566" y="9"/>
                      <a:pt x="583" y="12"/>
                      <a:pt x="597" y="18"/>
                    </a:cubicBezTo>
                    <a:cubicBezTo>
                      <a:pt x="611" y="24"/>
                      <a:pt x="614" y="33"/>
                      <a:pt x="627" y="42"/>
                    </a:cubicBezTo>
                    <a:cubicBezTo>
                      <a:pt x="640" y="51"/>
                      <a:pt x="666" y="61"/>
                      <a:pt x="675" y="72"/>
                    </a:cubicBezTo>
                    <a:cubicBezTo>
                      <a:pt x="684" y="83"/>
                      <a:pt x="687" y="95"/>
                      <a:pt x="681" y="108"/>
                    </a:cubicBezTo>
                    <a:cubicBezTo>
                      <a:pt x="675" y="121"/>
                      <a:pt x="654" y="137"/>
                      <a:pt x="639" y="150"/>
                    </a:cubicBezTo>
                    <a:cubicBezTo>
                      <a:pt x="624" y="163"/>
                      <a:pt x="609" y="176"/>
                      <a:pt x="591" y="186"/>
                    </a:cubicBezTo>
                    <a:cubicBezTo>
                      <a:pt x="573" y="196"/>
                      <a:pt x="554" y="205"/>
                      <a:pt x="531" y="210"/>
                    </a:cubicBezTo>
                    <a:cubicBezTo>
                      <a:pt x="508" y="215"/>
                      <a:pt x="474" y="215"/>
                      <a:pt x="453" y="216"/>
                    </a:cubicBezTo>
                    <a:cubicBezTo>
                      <a:pt x="432" y="217"/>
                      <a:pt x="423" y="215"/>
                      <a:pt x="405" y="216"/>
                    </a:cubicBezTo>
                    <a:cubicBezTo>
                      <a:pt x="387" y="217"/>
                      <a:pt x="380" y="223"/>
                      <a:pt x="351" y="222"/>
                    </a:cubicBezTo>
                    <a:close/>
                  </a:path>
                </a:pathLst>
              </a:custGeom>
              <a:noFill/>
              <a:ln w="28575">
                <a:solidFill>
                  <a:srgbClr val="663300"/>
                </a:solidFill>
                <a:round/>
                <a:headEnd/>
                <a:tailEnd/>
              </a:ln>
            </p:spPr>
            <p:txBody>
              <a:bodyPr/>
              <a:lstStyle/>
              <a:p>
                <a:endParaRPr lang="pt-BR">
                  <a:solidFill>
                    <a:schemeClr val="tx1"/>
                  </a:solidFill>
                </a:endParaRPr>
              </a:p>
            </p:txBody>
          </p:sp>
          <p:grpSp>
            <p:nvGrpSpPr>
              <p:cNvPr id="380" name="Group 15"/>
              <p:cNvGrpSpPr>
                <a:grpSpLocks/>
              </p:cNvGrpSpPr>
              <p:nvPr/>
            </p:nvGrpSpPr>
            <p:grpSpPr bwMode="auto">
              <a:xfrm>
                <a:off x="3523" y="3337"/>
                <a:ext cx="1798" cy="428"/>
                <a:chOff x="2349" y="3101"/>
                <a:chExt cx="2340" cy="555"/>
              </a:xfrm>
            </p:grpSpPr>
            <p:sp>
              <p:nvSpPr>
                <p:cNvPr id="455" name="Freeform 16"/>
                <p:cNvSpPr>
                  <a:spLocks/>
                </p:cNvSpPr>
                <p:nvPr/>
              </p:nvSpPr>
              <p:spPr bwMode="auto">
                <a:xfrm>
                  <a:off x="2349" y="3302"/>
                  <a:ext cx="574" cy="262"/>
                </a:xfrm>
                <a:custGeom>
                  <a:avLst/>
                  <a:gdLst>
                    <a:gd name="T0" fmla="*/ 213 w 574"/>
                    <a:gd name="T1" fmla="*/ 262 h 262"/>
                    <a:gd name="T2" fmla="*/ 69 w 574"/>
                    <a:gd name="T3" fmla="*/ 214 h 262"/>
                    <a:gd name="T4" fmla="*/ 21 w 574"/>
                    <a:gd name="T5" fmla="*/ 160 h 262"/>
                    <a:gd name="T6" fmla="*/ 3 w 574"/>
                    <a:gd name="T7" fmla="*/ 94 h 262"/>
                    <a:gd name="T8" fmla="*/ 39 w 574"/>
                    <a:gd name="T9" fmla="*/ 40 h 262"/>
                    <a:gd name="T10" fmla="*/ 105 w 574"/>
                    <a:gd name="T11" fmla="*/ 16 h 262"/>
                    <a:gd name="T12" fmla="*/ 171 w 574"/>
                    <a:gd name="T13" fmla="*/ 4 h 262"/>
                    <a:gd name="T14" fmla="*/ 249 w 574"/>
                    <a:gd name="T15" fmla="*/ 4 h 262"/>
                    <a:gd name="T16" fmla="*/ 339 w 574"/>
                    <a:gd name="T17" fmla="*/ 4 h 262"/>
                    <a:gd name="T18" fmla="*/ 453 w 574"/>
                    <a:gd name="T19" fmla="*/ 28 h 262"/>
                    <a:gd name="T20" fmla="*/ 507 w 574"/>
                    <a:gd name="T21" fmla="*/ 46 h 262"/>
                    <a:gd name="T22" fmla="*/ 543 w 574"/>
                    <a:gd name="T23" fmla="*/ 58 h 262"/>
                    <a:gd name="T24" fmla="*/ 573 w 574"/>
                    <a:gd name="T25" fmla="*/ 100 h 262"/>
                    <a:gd name="T26" fmla="*/ 549 w 574"/>
                    <a:gd name="T27" fmla="*/ 154 h 262"/>
                    <a:gd name="T28" fmla="*/ 513 w 574"/>
                    <a:gd name="T29" fmla="*/ 202 h 262"/>
                    <a:gd name="T30" fmla="*/ 477 w 574"/>
                    <a:gd name="T31" fmla="*/ 238 h 262"/>
                    <a:gd name="T32" fmla="*/ 417 w 574"/>
                    <a:gd name="T33" fmla="*/ 256 h 2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4"/>
                    <a:gd name="T52" fmla="*/ 0 h 262"/>
                    <a:gd name="T53" fmla="*/ 574 w 574"/>
                    <a:gd name="T54" fmla="*/ 262 h 2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4" h="262">
                      <a:moveTo>
                        <a:pt x="213" y="262"/>
                      </a:moveTo>
                      <a:cubicBezTo>
                        <a:pt x="157" y="246"/>
                        <a:pt x="101" y="231"/>
                        <a:pt x="69" y="214"/>
                      </a:cubicBezTo>
                      <a:cubicBezTo>
                        <a:pt x="37" y="197"/>
                        <a:pt x="32" y="180"/>
                        <a:pt x="21" y="160"/>
                      </a:cubicBezTo>
                      <a:cubicBezTo>
                        <a:pt x="10" y="140"/>
                        <a:pt x="0" y="114"/>
                        <a:pt x="3" y="94"/>
                      </a:cubicBezTo>
                      <a:cubicBezTo>
                        <a:pt x="6" y="74"/>
                        <a:pt x="22" y="53"/>
                        <a:pt x="39" y="40"/>
                      </a:cubicBezTo>
                      <a:cubicBezTo>
                        <a:pt x="56" y="27"/>
                        <a:pt x="83" y="22"/>
                        <a:pt x="105" y="16"/>
                      </a:cubicBezTo>
                      <a:cubicBezTo>
                        <a:pt x="127" y="10"/>
                        <a:pt x="147" y="6"/>
                        <a:pt x="171" y="4"/>
                      </a:cubicBezTo>
                      <a:cubicBezTo>
                        <a:pt x="195" y="2"/>
                        <a:pt x="221" y="4"/>
                        <a:pt x="249" y="4"/>
                      </a:cubicBezTo>
                      <a:cubicBezTo>
                        <a:pt x="277" y="4"/>
                        <a:pt x="305" y="0"/>
                        <a:pt x="339" y="4"/>
                      </a:cubicBezTo>
                      <a:cubicBezTo>
                        <a:pt x="373" y="8"/>
                        <a:pt x="425" y="21"/>
                        <a:pt x="453" y="28"/>
                      </a:cubicBezTo>
                      <a:cubicBezTo>
                        <a:pt x="481" y="35"/>
                        <a:pt x="492" y="41"/>
                        <a:pt x="507" y="46"/>
                      </a:cubicBezTo>
                      <a:cubicBezTo>
                        <a:pt x="522" y="51"/>
                        <a:pt x="532" y="49"/>
                        <a:pt x="543" y="58"/>
                      </a:cubicBezTo>
                      <a:cubicBezTo>
                        <a:pt x="554" y="67"/>
                        <a:pt x="572" y="84"/>
                        <a:pt x="573" y="100"/>
                      </a:cubicBezTo>
                      <a:cubicBezTo>
                        <a:pt x="574" y="116"/>
                        <a:pt x="559" y="137"/>
                        <a:pt x="549" y="154"/>
                      </a:cubicBezTo>
                      <a:cubicBezTo>
                        <a:pt x="539" y="171"/>
                        <a:pt x="525" y="188"/>
                        <a:pt x="513" y="202"/>
                      </a:cubicBezTo>
                      <a:cubicBezTo>
                        <a:pt x="501" y="216"/>
                        <a:pt x="493" y="229"/>
                        <a:pt x="477" y="238"/>
                      </a:cubicBezTo>
                      <a:cubicBezTo>
                        <a:pt x="461" y="247"/>
                        <a:pt x="439" y="251"/>
                        <a:pt x="417" y="256"/>
                      </a:cubicBezTo>
                    </a:path>
                  </a:pathLst>
                </a:custGeom>
                <a:noFill/>
                <a:ln w="28575">
                  <a:solidFill>
                    <a:srgbClr val="663300"/>
                  </a:solidFill>
                  <a:round/>
                  <a:headEnd/>
                  <a:tailEnd/>
                </a:ln>
              </p:spPr>
              <p:txBody>
                <a:bodyPr/>
                <a:lstStyle/>
                <a:p>
                  <a:endParaRPr lang="pt-BR">
                    <a:solidFill>
                      <a:schemeClr val="tx1"/>
                    </a:solidFill>
                  </a:endParaRPr>
                </a:p>
              </p:txBody>
            </p:sp>
            <p:sp>
              <p:nvSpPr>
                <p:cNvPr id="456" name="Freeform 17"/>
                <p:cNvSpPr>
                  <a:spLocks/>
                </p:cNvSpPr>
                <p:nvPr/>
              </p:nvSpPr>
              <p:spPr bwMode="auto">
                <a:xfrm>
                  <a:off x="3576" y="3101"/>
                  <a:ext cx="1113" cy="555"/>
                </a:xfrm>
                <a:custGeom>
                  <a:avLst/>
                  <a:gdLst>
                    <a:gd name="T0" fmla="*/ 6 w 1113"/>
                    <a:gd name="T1" fmla="*/ 295 h 555"/>
                    <a:gd name="T2" fmla="*/ 72 w 1113"/>
                    <a:gd name="T3" fmla="*/ 175 h 555"/>
                    <a:gd name="T4" fmla="*/ 168 w 1113"/>
                    <a:gd name="T5" fmla="*/ 67 h 555"/>
                    <a:gd name="T6" fmla="*/ 264 w 1113"/>
                    <a:gd name="T7" fmla="*/ 25 h 555"/>
                    <a:gd name="T8" fmla="*/ 402 w 1113"/>
                    <a:gd name="T9" fmla="*/ 13 h 555"/>
                    <a:gd name="T10" fmla="*/ 576 w 1113"/>
                    <a:gd name="T11" fmla="*/ 1 h 555"/>
                    <a:gd name="T12" fmla="*/ 660 w 1113"/>
                    <a:gd name="T13" fmla="*/ 7 h 555"/>
                    <a:gd name="T14" fmla="*/ 822 w 1113"/>
                    <a:gd name="T15" fmla="*/ 31 h 555"/>
                    <a:gd name="T16" fmla="*/ 972 w 1113"/>
                    <a:gd name="T17" fmla="*/ 97 h 555"/>
                    <a:gd name="T18" fmla="*/ 1026 w 1113"/>
                    <a:gd name="T19" fmla="*/ 151 h 555"/>
                    <a:gd name="T20" fmla="*/ 1068 w 1113"/>
                    <a:gd name="T21" fmla="*/ 211 h 555"/>
                    <a:gd name="T22" fmla="*/ 1104 w 1113"/>
                    <a:gd name="T23" fmla="*/ 295 h 555"/>
                    <a:gd name="T24" fmla="*/ 1110 w 1113"/>
                    <a:gd name="T25" fmla="*/ 349 h 555"/>
                    <a:gd name="T26" fmla="*/ 1086 w 1113"/>
                    <a:gd name="T27" fmla="*/ 397 h 555"/>
                    <a:gd name="T28" fmla="*/ 996 w 1113"/>
                    <a:gd name="T29" fmla="*/ 463 h 555"/>
                    <a:gd name="T30" fmla="*/ 882 w 1113"/>
                    <a:gd name="T31" fmla="*/ 517 h 555"/>
                    <a:gd name="T32" fmla="*/ 762 w 1113"/>
                    <a:gd name="T33" fmla="*/ 535 h 555"/>
                    <a:gd name="T34" fmla="*/ 612 w 1113"/>
                    <a:gd name="T35" fmla="*/ 553 h 555"/>
                    <a:gd name="T36" fmla="*/ 528 w 1113"/>
                    <a:gd name="T37" fmla="*/ 547 h 555"/>
                    <a:gd name="T38" fmla="*/ 402 w 1113"/>
                    <a:gd name="T39" fmla="*/ 529 h 555"/>
                    <a:gd name="T40" fmla="*/ 282 w 1113"/>
                    <a:gd name="T41" fmla="*/ 511 h 555"/>
                    <a:gd name="T42" fmla="*/ 150 w 1113"/>
                    <a:gd name="T43" fmla="*/ 475 h 555"/>
                    <a:gd name="T44" fmla="*/ 90 w 1113"/>
                    <a:gd name="T45" fmla="*/ 439 h 555"/>
                    <a:gd name="T46" fmla="*/ 36 w 1113"/>
                    <a:gd name="T47" fmla="*/ 391 h 555"/>
                    <a:gd name="T48" fmla="*/ 6 w 1113"/>
                    <a:gd name="T49" fmla="*/ 295 h 5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13"/>
                    <a:gd name="T76" fmla="*/ 0 h 555"/>
                    <a:gd name="T77" fmla="*/ 1113 w 1113"/>
                    <a:gd name="T78" fmla="*/ 555 h 55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13" h="555">
                      <a:moveTo>
                        <a:pt x="6" y="295"/>
                      </a:moveTo>
                      <a:cubicBezTo>
                        <a:pt x="12" y="259"/>
                        <a:pt x="45" y="213"/>
                        <a:pt x="72" y="175"/>
                      </a:cubicBezTo>
                      <a:cubicBezTo>
                        <a:pt x="99" y="137"/>
                        <a:pt x="136" y="92"/>
                        <a:pt x="168" y="67"/>
                      </a:cubicBezTo>
                      <a:cubicBezTo>
                        <a:pt x="200" y="42"/>
                        <a:pt x="225" y="34"/>
                        <a:pt x="264" y="25"/>
                      </a:cubicBezTo>
                      <a:cubicBezTo>
                        <a:pt x="303" y="16"/>
                        <a:pt x="350" y="17"/>
                        <a:pt x="402" y="13"/>
                      </a:cubicBezTo>
                      <a:cubicBezTo>
                        <a:pt x="454" y="9"/>
                        <a:pt x="533" y="2"/>
                        <a:pt x="576" y="1"/>
                      </a:cubicBezTo>
                      <a:cubicBezTo>
                        <a:pt x="619" y="0"/>
                        <a:pt x="619" y="2"/>
                        <a:pt x="660" y="7"/>
                      </a:cubicBezTo>
                      <a:cubicBezTo>
                        <a:pt x="701" y="12"/>
                        <a:pt x="770" y="16"/>
                        <a:pt x="822" y="31"/>
                      </a:cubicBezTo>
                      <a:cubicBezTo>
                        <a:pt x="874" y="46"/>
                        <a:pt x="938" y="77"/>
                        <a:pt x="972" y="97"/>
                      </a:cubicBezTo>
                      <a:cubicBezTo>
                        <a:pt x="1006" y="117"/>
                        <a:pt x="1010" y="132"/>
                        <a:pt x="1026" y="151"/>
                      </a:cubicBezTo>
                      <a:cubicBezTo>
                        <a:pt x="1042" y="170"/>
                        <a:pt x="1055" y="187"/>
                        <a:pt x="1068" y="211"/>
                      </a:cubicBezTo>
                      <a:cubicBezTo>
                        <a:pt x="1081" y="235"/>
                        <a:pt x="1097" y="272"/>
                        <a:pt x="1104" y="295"/>
                      </a:cubicBezTo>
                      <a:cubicBezTo>
                        <a:pt x="1111" y="318"/>
                        <a:pt x="1113" y="332"/>
                        <a:pt x="1110" y="349"/>
                      </a:cubicBezTo>
                      <a:cubicBezTo>
                        <a:pt x="1107" y="366"/>
                        <a:pt x="1105" y="378"/>
                        <a:pt x="1086" y="397"/>
                      </a:cubicBezTo>
                      <a:cubicBezTo>
                        <a:pt x="1067" y="416"/>
                        <a:pt x="1030" y="443"/>
                        <a:pt x="996" y="463"/>
                      </a:cubicBezTo>
                      <a:cubicBezTo>
                        <a:pt x="962" y="483"/>
                        <a:pt x="921" y="505"/>
                        <a:pt x="882" y="517"/>
                      </a:cubicBezTo>
                      <a:cubicBezTo>
                        <a:pt x="843" y="529"/>
                        <a:pt x="807" y="529"/>
                        <a:pt x="762" y="535"/>
                      </a:cubicBezTo>
                      <a:cubicBezTo>
                        <a:pt x="717" y="541"/>
                        <a:pt x="651" y="551"/>
                        <a:pt x="612" y="553"/>
                      </a:cubicBezTo>
                      <a:cubicBezTo>
                        <a:pt x="573" y="555"/>
                        <a:pt x="563" y="551"/>
                        <a:pt x="528" y="547"/>
                      </a:cubicBezTo>
                      <a:cubicBezTo>
                        <a:pt x="493" y="543"/>
                        <a:pt x="443" y="535"/>
                        <a:pt x="402" y="529"/>
                      </a:cubicBezTo>
                      <a:cubicBezTo>
                        <a:pt x="361" y="523"/>
                        <a:pt x="324" y="520"/>
                        <a:pt x="282" y="511"/>
                      </a:cubicBezTo>
                      <a:cubicBezTo>
                        <a:pt x="240" y="502"/>
                        <a:pt x="182" y="487"/>
                        <a:pt x="150" y="475"/>
                      </a:cubicBezTo>
                      <a:cubicBezTo>
                        <a:pt x="118" y="463"/>
                        <a:pt x="109" y="453"/>
                        <a:pt x="90" y="439"/>
                      </a:cubicBezTo>
                      <a:cubicBezTo>
                        <a:pt x="71" y="425"/>
                        <a:pt x="50" y="416"/>
                        <a:pt x="36" y="391"/>
                      </a:cubicBezTo>
                      <a:cubicBezTo>
                        <a:pt x="22" y="366"/>
                        <a:pt x="0" y="331"/>
                        <a:pt x="6" y="295"/>
                      </a:cubicBezTo>
                      <a:close/>
                    </a:path>
                  </a:pathLst>
                </a:custGeom>
                <a:noFill/>
                <a:ln w="28575">
                  <a:solidFill>
                    <a:srgbClr val="663300"/>
                  </a:solidFill>
                  <a:round/>
                  <a:headEnd/>
                  <a:tailEnd/>
                </a:ln>
              </p:spPr>
              <p:txBody>
                <a:bodyPr/>
                <a:lstStyle/>
                <a:p>
                  <a:endParaRPr lang="pt-BR">
                    <a:solidFill>
                      <a:schemeClr val="tx1"/>
                    </a:solidFill>
                  </a:endParaRPr>
                </a:p>
              </p:txBody>
            </p:sp>
          </p:grpSp>
          <p:grpSp>
            <p:nvGrpSpPr>
              <p:cNvPr id="381" name="Group 18"/>
              <p:cNvGrpSpPr>
                <a:grpSpLocks/>
              </p:cNvGrpSpPr>
              <p:nvPr/>
            </p:nvGrpSpPr>
            <p:grpSpPr bwMode="auto">
              <a:xfrm>
                <a:off x="3318" y="3272"/>
                <a:ext cx="2121" cy="597"/>
                <a:chOff x="2081" y="3011"/>
                <a:chExt cx="2757" cy="773"/>
              </a:xfrm>
            </p:grpSpPr>
            <p:sp>
              <p:nvSpPr>
                <p:cNvPr id="453" name="Freeform 19"/>
                <p:cNvSpPr>
                  <a:spLocks/>
                </p:cNvSpPr>
                <p:nvPr/>
              </p:nvSpPr>
              <p:spPr bwMode="auto">
                <a:xfrm>
                  <a:off x="2081" y="3119"/>
                  <a:ext cx="1131" cy="631"/>
                </a:xfrm>
                <a:custGeom>
                  <a:avLst/>
                  <a:gdLst>
                    <a:gd name="T0" fmla="*/ 463 w 1131"/>
                    <a:gd name="T1" fmla="*/ 613 h 631"/>
                    <a:gd name="T2" fmla="*/ 379 w 1131"/>
                    <a:gd name="T3" fmla="*/ 595 h 631"/>
                    <a:gd name="T4" fmla="*/ 307 w 1131"/>
                    <a:gd name="T5" fmla="*/ 565 h 631"/>
                    <a:gd name="T6" fmla="*/ 247 w 1131"/>
                    <a:gd name="T7" fmla="*/ 541 h 631"/>
                    <a:gd name="T8" fmla="*/ 163 w 1131"/>
                    <a:gd name="T9" fmla="*/ 529 h 631"/>
                    <a:gd name="T10" fmla="*/ 85 w 1131"/>
                    <a:gd name="T11" fmla="*/ 463 h 631"/>
                    <a:gd name="T12" fmla="*/ 31 w 1131"/>
                    <a:gd name="T13" fmla="*/ 397 h 631"/>
                    <a:gd name="T14" fmla="*/ 25 w 1131"/>
                    <a:gd name="T15" fmla="*/ 331 h 631"/>
                    <a:gd name="T16" fmla="*/ 1 w 1131"/>
                    <a:gd name="T17" fmla="*/ 265 h 631"/>
                    <a:gd name="T18" fmla="*/ 19 w 1131"/>
                    <a:gd name="T19" fmla="*/ 211 h 631"/>
                    <a:gd name="T20" fmla="*/ 43 w 1131"/>
                    <a:gd name="T21" fmla="*/ 175 h 631"/>
                    <a:gd name="T22" fmla="*/ 169 w 1131"/>
                    <a:gd name="T23" fmla="*/ 91 h 631"/>
                    <a:gd name="T24" fmla="*/ 331 w 1131"/>
                    <a:gd name="T25" fmla="*/ 61 h 631"/>
                    <a:gd name="T26" fmla="*/ 439 w 1131"/>
                    <a:gd name="T27" fmla="*/ 13 h 631"/>
                    <a:gd name="T28" fmla="*/ 517 w 1131"/>
                    <a:gd name="T29" fmla="*/ 1 h 631"/>
                    <a:gd name="T30" fmla="*/ 583 w 1131"/>
                    <a:gd name="T31" fmla="*/ 7 h 631"/>
                    <a:gd name="T32" fmla="*/ 715 w 1131"/>
                    <a:gd name="T33" fmla="*/ 19 h 631"/>
                    <a:gd name="T34" fmla="*/ 877 w 1131"/>
                    <a:gd name="T35" fmla="*/ 67 h 631"/>
                    <a:gd name="T36" fmla="*/ 979 w 1131"/>
                    <a:gd name="T37" fmla="*/ 127 h 631"/>
                    <a:gd name="T38" fmla="*/ 1093 w 1131"/>
                    <a:gd name="T39" fmla="*/ 199 h 631"/>
                    <a:gd name="T40" fmla="*/ 1105 w 1131"/>
                    <a:gd name="T41" fmla="*/ 235 h 631"/>
                    <a:gd name="T42" fmla="*/ 1123 w 1131"/>
                    <a:gd name="T43" fmla="*/ 283 h 631"/>
                    <a:gd name="T44" fmla="*/ 1123 w 1131"/>
                    <a:gd name="T45" fmla="*/ 343 h 631"/>
                    <a:gd name="T46" fmla="*/ 1075 w 1131"/>
                    <a:gd name="T47" fmla="*/ 415 h 631"/>
                    <a:gd name="T48" fmla="*/ 1021 w 1131"/>
                    <a:gd name="T49" fmla="*/ 469 h 631"/>
                    <a:gd name="T50" fmla="*/ 973 w 1131"/>
                    <a:gd name="T51" fmla="*/ 517 h 631"/>
                    <a:gd name="T52" fmla="*/ 865 w 1131"/>
                    <a:gd name="T53" fmla="*/ 571 h 631"/>
                    <a:gd name="T54" fmla="*/ 799 w 1131"/>
                    <a:gd name="T55" fmla="*/ 601 h 631"/>
                    <a:gd name="T56" fmla="*/ 709 w 1131"/>
                    <a:gd name="T57" fmla="*/ 631 h 6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31"/>
                    <a:gd name="T88" fmla="*/ 0 h 631"/>
                    <a:gd name="T89" fmla="*/ 1131 w 1131"/>
                    <a:gd name="T90" fmla="*/ 631 h 63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31" h="631">
                      <a:moveTo>
                        <a:pt x="463" y="613"/>
                      </a:moveTo>
                      <a:cubicBezTo>
                        <a:pt x="434" y="608"/>
                        <a:pt x="405" y="603"/>
                        <a:pt x="379" y="595"/>
                      </a:cubicBezTo>
                      <a:cubicBezTo>
                        <a:pt x="353" y="587"/>
                        <a:pt x="329" y="574"/>
                        <a:pt x="307" y="565"/>
                      </a:cubicBezTo>
                      <a:cubicBezTo>
                        <a:pt x="285" y="556"/>
                        <a:pt x="271" y="547"/>
                        <a:pt x="247" y="541"/>
                      </a:cubicBezTo>
                      <a:cubicBezTo>
                        <a:pt x="223" y="535"/>
                        <a:pt x="190" y="542"/>
                        <a:pt x="163" y="529"/>
                      </a:cubicBezTo>
                      <a:cubicBezTo>
                        <a:pt x="136" y="516"/>
                        <a:pt x="107" y="485"/>
                        <a:pt x="85" y="463"/>
                      </a:cubicBezTo>
                      <a:cubicBezTo>
                        <a:pt x="63" y="441"/>
                        <a:pt x="41" y="419"/>
                        <a:pt x="31" y="397"/>
                      </a:cubicBezTo>
                      <a:cubicBezTo>
                        <a:pt x="21" y="375"/>
                        <a:pt x="30" y="353"/>
                        <a:pt x="25" y="331"/>
                      </a:cubicBezTo>
                      <a:cubicBezTo>
                        <a:pt x="20" y="309"/>
                        <a:pt x="2" y="285"/>
                        <a:pt x="1" y="265"/>
                      </a:cubicBezTo>
                      <a:cubicBezTo>
                        <a:pt x="0" y="245"/>
                        <a:pt x="12" y="226"/>
                        <a:pt x="19" y="211"/>
                      </a:cubicBezTo>
                      <a:cubicBezTo>
                        <a:pt x="26" y="196"/>
                        <a:pt x="18" y="195"/>
                        <a:pt x="43" y="175"/>
                      </a:cubicBezTo>
                      <a:cubicBezTo>
                        <a:pt x="68" y="155"/>
                        <a:pt x="121" y="110"/>
                        <a:pt x="169" y="91"/>
                      </a:cubicBezTo>
                      <a:cubicBezTo>
                        <a:pt x="217" y="72"/>
                        <a:pt x="286" y="74"/>
                        <a:pt x="331" y="61"/>
                      </a:cubicBezTo>
                      <a:cubicBezTo>
                        <a:pt x="376" y="48"/>
                        <a:pt x="408" y="23"/>
                        <a:pt x="439" y="13"/>
                      </a:cubicBezTo>
                      <a:cubicBezTo>
                        <a:pt x="470" y="3"/>
                        <a:pt x="493" y="2"/>
                        <a:pt x="517" y="1"/>
                      </a:cubicBezTo>
                      <a:cubicBezTo>
                        <a:pt x="541" y="0"/>
                        <a:pt x="550" y="4"/>
                        <a:pt x="583" y="7"/>
                      </a:cubicBezTo>
                      <a:cubicBezTo>
                        <a:pt x="616" y="10"/>
                        <a:pt x="666" y="9"/>
                        <a:pt x="715" y="19"/>
                      </a:cubicBezTo>
                      <a:cubicBezTo>
                        <a:pt x="764" y="29"/>
                        <a:pt x="833" y="49"/>
                        <a:pt x="877" y="67"/>
                      </a:cubicBezTo>
                      <a:cubicBezTo>
                        <a:pt x="921" y="85"/>
                        <a:pt x="943" y="105"/>
                        <a:pt x="979" y="127"/>
                      </a:cubicBezTo>
                      <a:cubicBezTo>
                        <a:pt x="1015" y="149"/>
                        <a:pt x="1072" y="181"/>
                        <a:pt x="1093" y="199"/>
                      </a:cubicBezTo>
                      <a:cubicBezTo>
                        <a:pt x="1114" y="217"/>
                        <a:pt x="1100" y="221"/>
                        <a:pt x="1105" y="235"/>
                      </a:cubicBezTo>
                      <a:cubicBezTo>
                        <a:pt x="1110" y="249"/>
                        <a:pt x="1120" y="265"/>
                        <a:pt x="1123" y="283"/>
                      </a:cubicBezTo>
                      <a:cubicBezTo>
                        <a:pt x="1126" y="301"/>
                        <a:pt x="1131" y="321"/>
                        <a:pt x="1123" y="343"/>
                      </a:cubicBezTo>
                      <a:cubicBezTo>
                        <a:pt x="1115" y="365"/>
                        <a:pt x="1092" y="394"/>
                        <a:pt x="1075" y="415"/>
                      </a:cubicBezTo>
                      <a:cubicBezTo>
                        <a:pt x="1058" y="436"/>
                        <a:pt x="1038" y="452"/>
                        <a:pt x="1021" y="469"/>
                      </a:cubicBezTo>
                      <a:cubicBezTo>
                        <a:pt x="1004" y="486"/>
                        <a:pt x="999" y="500"/>
                        <a:pt x="973" y="517"/>
                      </a:cubicBezTo>
                      <a:cubicBezTo>
                        <a:pt x="947" y="534"/>
                        <a:pt x="894" y="557"/>
                        <a:pt x="865" y="571"/>
                      </a:cubicBezTo>
                      <a:cubicBezTo>
                        <a:pt x="836" y="585"/>
                        <a:pt x="825" y="591"/>
                        <a:pt x="799" y="601"/>
                      </a:cubicBezTo>
                      <a:cubicBezTo>
                        <a:pt x="773" y="611"/>
                        <a:pt x="741" y="621"/>
                        <a:pt x="709" y="631"/>
                      </a:cubicBezTo>
                    </a:path>
                  </a:pathLst>
                </a:custGeom>
                <a:noFill/>
                <a:ln w="28575">
                  <a:solidFill>
                    <a:srgbClr val="663300"/>
                  </a:solidFill>
                  <a:round/>
                  <a:headEnd/>
                  <a:tailEnd/>
                </a:ln>
              </p:spPr>
              <p:txBody>
                <a:bodyPr/>
                <a:lstStyle/>
                <a:p>
                  <a:endParaRPr lang="pt-BR">
                    <a:solidFill>
                      <a:schemeClr val="tx1"/>
                    </a:solidFill>
                  </a:endParaRPr>
                </a:p>
              </p:txBody>
            </p:sp>
            <p:sp>
              <p:nvSpPr>
                <p:cNvPr id="454" name="Freeform 20"/>
                <p:cNvSpPr>
                  <a:spLocks/>
                </p:cNvSpPr>
                <p:nvPr/>
              </p:nvSpPr>
              <p:spPr bwMode="auto">
                <a:xfrm>
                  <a:off x="3438" y="3011"/>
                  <a:ext cx="1400" cy="773"/>
                </a:xfrm>
                <a:custGeom>
                  <a:avLst/>
                  <a:gdLst>
                    <a:gd name="T0" fmla="*/ 6 w 1400"/>
                    <a:gd name="T1" fmla="*/ 391 h 773"/>
                    <a:gd name="T2" fmla="*/ 18 w 1400"/>
                    <a:gd name="T3" fmla="*/ 301 h 773"/>
                    <a:gd name="T4" fmla="*/ 102 w 1400"/>
                    <a:gd name="T5" fmla="*/ 109 h 773"/>
                    <a:gd name="T6" fmla="*/ 216 w 1400"/>
                    <a:gd name="T7" fmla="*/ 43 h 773"/>
                    <a:gd name="T8" fmla="*/ 348 w 1400"/>
                    <a:gd name="T9" fmla="*/ 19 h 773"/>
                    <a:gd name="T10" fmla="*/ 510 w 1400"/>
                    <a:gd name="T11" fmla="*/ 1 h 773"/>
                    <a:gd name="T12" fmla="*/ 678 w 1400"/>
                    <a:gd name="T13" fmla="*/ 13 h 773"/>
                    <a:gd name="T14" fmla="*/ 786 w 1400"/>
                    <a:gd name="T15" fmla="*/ 31 h 773"/>
                    <a:gd name="T16" fmla="*/ 930 w 1400"/>
                    <a:gd name="T17" fmla="*/ 61 h 773"/>
                    <a:gd name="T18" fmla="*/ 996 w 1400"/>
                    <a:gd name="T19" fmla="*/ 67 h 773"/>
                    <a:gd name="T20" fmla="*/ 1164 w 1400"/>
                    <a:gd name="T21" fmla="*/ 109 h 773"/>
                    <a:gd name="T22" fmla="*/ 1308 w 1400"/>
                    <a:gd name="T23" fmla="*/ 217 h 773"/>
                    <a:gd name="T24" fmla="*/ 1368 w 1400"/>
                    <a:gd name="T25" fmla="*/ 313 h 773"/>
                    <a:gd name="T26" fmla="*/ 1398 w 1400"/>
                    <a:gd name="T27" fmla="*/ 403 h 773"/>
                    <a:gd name="T28" fmla="*/ 1356 w 1400"/>
                    <a:gd name="T29" fmla="*/ 547 h 773"/>
                    <a:gd name="T30" fmla="*/ 1308 w 1400"/>
                    <a:gd name="T31" fmla="*/ 613 h 773"/>
                    <a:gd name="T32" fmla="*/ 1212 w 1400"/>
                    <a:gd name="T33" fmla="*/ 697 h 773"/>
                    <a:gd name="T34" fmla="*/ 1044 w 1400"/>
                    <a:gd name="T35" fmla="*/ 739 h 773"/>
                    <a:gd name="T36" fmla="*/ 870 w 1400"/>
                    <a:gd name="T37" fmla="*/ 763 h 773"/>
                    <a:gd name="T38" fmla="*/ 726 w 1400"/>
                    <a:gd name="T39" fmla="*/ 769 h 773"/>
                    <a:gd name="T40" fmla="*/ 522 w 1400"/>
                    <a:gd name="T41" fmla="*/ 739 h 773"/>
                    <a:gd name="T42" fmla="*/ 342 w 1400"/>
                    <a:gd name="T43" fmla="*/ 697 h 773"/>
                    <a:gd name="T44" fmla="*/ 204 w 1400"/>
                    <a:gd name="T45" fmla="*/ 643 h 773"/>
                    <a:gd name="T46" fmla="*/ 120 w 1400"/>
                    <a:gd name="T47" fmla="*/ 601 h 773"/>
                    <a:gd name="T48" fmla="*/ 72 w 1400"/>
                    <a:gd name="T49" fmla="*/ 541 h 773"/>
                    <a:gd name="T50" fmla="*/ 42 w 1400"/>
                    <a:gd name="T51" fmla="*/ 499 h 773"/>
                    <a:gd name="T52" fmla="*/ 6 w 1400"/>
                    <a:gd name="T53" fmla="*/ 451 h 773"/>
                    <a:gd name="T54" fmla="*/ 6 w 1400"/>
                    <a:gd name="T55" fmla="*/ 391 h 77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00"/>
                    <a:gd name="T85" fmla="*/ 0 h 773"/>
                    <a:gd name="T86" fmla="*/ 1400 w 1400"/>
                    <a:gd name="T87" fmla="*/ 773 h 77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00" h="773">
                      <a:moveTo>
                        <a:pt x="6" y="391"/>
                      </a:moveTo>
                      <a:cubicBezTo>
                        <a:pt x="8" y="366"/>
                        <a:pt x="2" y="348"/>
                        <a:pt x="18" y="301"/>
                      </a:cubicBezTo>
                      <a:cubicBezTo>
                        <a:pt x="34" y="254"/>
                        <a:pt x="69" y="152"/>
                        <a:pt x="102" y="109"/>
                      </a:cubicBezTo>
                      <a:cubicBezTo>
                        <a:pt x="135" y="66"/>
                        <a:pt x="175" y="58"/>
                        <a:pt x="216" y="43"/>
                      </a:cubicBezTo>
                      <a:cubicBezTo>
                        <a:pt x="257" y="28"/>
                        <a:pt x="299" y="26"/>
                        <a:pt x="348" y="19"/>
                      </a:cubicBezTo>
                      <a:cubicBezTo>
                        <a:pt x="397" y="12"/>
                        <a:pt x="455" y="2"/>
                        <a:pt x="510" y="1"/>
                      </a:cubicBezTo>
                      <a:cubicBezTo>
                        <a:pt x="565" y="0"/>
                        <a:pt x="632" y="8"/>
                        <a:pt x="678" y="13"/>
                      </a:cubicBezTo>
                      <a:cubicBezTo>
                        <a:pt x="724" y="18"/>
                        <a:pt x="744" y="23"/>
                        <a:pt x="786" y="31"/>
                      </a:cubicBezTo>
                      <a:cubicBezTo>
                        <a:pt x="828" y="39"/>
                        <a:pt x="895" y="55"/>
                        <a:pt x="930" y="61"/>
                      </a:cubicBezTo>
                      <a:cubicBezTo>
                        <a:pt x="965" y="67"/>
                        <a:pt x="957" y="59"/>
                        <a:pt x="996" y="67"/>
                      </a:cubicBezTo>
                      <a:cubicBezTo>
                        <a:pt x="1035" y="75"/>
                        <a:pt x="1112" y="84"/>
                        <a:pt x="1164" y="109"/>
                      </a:cubicBezTo>
                      <a:cubicBezTo>
                        <a:pt x="1216" y="134"/>
                        <a:pt x="1274" y="183"/>
                        <a:pt x="1308" y="217"/>
                      </a:cubicBezTo>
                      <a:cubicBezTo>
                        <a:pt x="1342" y="251"/>
                        <a:pt x="1353" y="282"/>
                        <a:pt x="1368" y="313"/>
                      </a:cubicBezTo>
                      <a:cubicBezTo>
                        <a:pt x="1383" y="344"/>
                        <a:pt x="1400" y="364"/>
                        <a:pt x="1398" y="403"/>
                      </a:cubicBezTo>
                      <a:cubicBezTo>
                        <a:pt x="1396" y="442"/>
                        <a:pt x="1371" y="512"/>
                        <a:pt x="1356" y="547"/>
                      </a:cubicBezTo>
                      <a:cubicBezTo>
                        <a:pt x="1341" y="582"/>
                        <a:pt x="1332" y="588"/>
                        <a:pt x="1308" y="613"/>
                      </a:cubicBezTo>
                      <a:cubicBezTo>
                        <a:pt x="1284" y="638"/>
                        <a:pt x="1256" y="676"/>
                        <a:pt x="1212" y="697"/>
                      </a:cubicBezTo>
                      <a:cubicBezTo>
                        <a:pt x="1168" y="718"/>
                        <a:pt x="1101" y="728"/>
                        <a:pt x="1044" y="739"/>
                      </a:cubicBezTo>
                      <a:cubicBezTo>
                        <a:pt x="987" y="750"/>
                        <a:pt x="923" y="758"/>
                        <a:pt x="870" y="763"/>
                      </a:cubicBezTo>
                      <a:cubicBezTo>
                        <a:pt x="817" y="768"/>
                        <a:pt x="784" y="773"/>
                        <a:pt x="726" y="769"/>
                      </a:cubicBezTo>
                      <a:cubicBezTo>
                        <a:pt x="668" y="765"/>
                        <a:pt x="586" y="751"/>
                        <a:pt x="522" y="739"/>
                      </a:cubicBezTo>
                      <a:cubicBezTo>
                        <a:pt x="458" y="727"/>
                        <a:pt x="395" y="713"/>
                        <a:pt x="342" y="697"/>
                      </a:cubicBezTo>
                      <a:cubicBezTo>
                        <a:pt x="289" y="681"/>
                        <a:pt x="241" y="659"/>
                        <a:pt x="204" y="643"/>
                      </a:cubicBezTo>
                      <a:cubicBezTo>
                        <a:pt x="167" y="627"/>
                        <a:pt x="142" y="618"/>
                        <a:pt x="120" y="601"/>
                      </a:cubicBezTo>
                      <a:cubicBezTo>
                        <a:pt x="98" y="584"/>
                        <a:pt x="85" y="558"/>
                        <a:pt x="72" y="541"/>
                      </a:cubicBezTo>
                      <a:cubicBezTo>
                        <a:pt x="59" y="524"/>
                        <a:pt x="53" y="514"/>
                        <a:pt x="42" y="499"/>
                      </a:cubicBezTo>
                      <a:cubicBezTo>
                        <a:pt x="31" y="484"/>
                        <a:pt x="12" y="473"/>
                        <a:pt x="6" y="451"/>
                      </a:cubicBezTo>
                      <a:cubicBezTo>
                        <a:pt x="0" y="429"/>
                        <a:pt x="4" y="416"/>
                        <a:pt x="6" y="391"/>
                      </a:cubicBezTo>
                      <a:close/>
                    </a:path>
                  </a:pathLst>
                </a:custGeom>
                <a:noFill/>
                <a:ln w="28575">
                  <a:solidFill>
                    <a:srgbClr val="663300"/>
                  </a:solidFill>
                  <a:round/>
                  <a:headEnd/>
                  <a:tailEnd/>
                </a:ln>
              </p:spPr>
              <p:txBody>
                <a:bodyPr/>
                <a:lstStyle/>
                <a:p>
                  <a:endParaRPr lang="pt-BR">
                    <a:solidFill>
                      <a:schemeClr val="tx1"/>
                    </a:solidFill>
                  </a:endParaRPr>
                </a:p>
              </p:txBody>
            </p:sp>
          </p:grpSp>
          <p:grpSp>
            <p:nvGrpSpPr>
              <p:cNvPr id="382" name="Group 21"/>
              <p:cNvGrpSpPr>
                <a:grpSpLocks/>
              </p:cNvGrpSpPr>
              <p:nvPr/>
            </p:nvGrpSpPr>
            <p:grpSpPr bwMode="auto">
              <a:xfrm>
                <a:off x="3649" y="3586"/>
                <a:ext cx="252" cy="431"/>
                <a:chOff x="2513" y="3436"/>
                <a:chExt cx="327" cy="560"/>
              </a:xfrm>
            </p:grpSpPr>
            <p:sp>
              <p:nvSpPr>
                <p:cNvPr id="450" name="Text Box 22"/>
                <p:cNvSpPr txBox="1">
                  <a:spLocks noChangeArrowheads="1"/>
                </p:cNvSpPr>
                <p:nvPr/>
              </p:nvSpPr>
              <p:spPr bwMode="auto">
                <a:xfrm>
                  <a:off x="2520" y="3436"/>
                  <a:ext cx="320" cy="196"/>
                </a:xfrm>
                <a:prstGeom prst="rect">
                  <a:avLst/>
                </a:prstGeom>
                <a:noFill/>
                <a:ln w="9525">
                  <a:noFill/>
                  <a:miter lim="800000"/>
                  <a:headEnd/>
                  <a:tailEnd/>
                </a:ln>
              </p:spPr>
              <p:txBody>
                <a:bodyPr>
                  <a:spAutoFit/>
                </a:bodyPr>
                <a:lstStyle/>
                <a:p>
                  <a:pPr>
                    <a:spcBef>
                      <a:spcPct val="50000"/>
                    </a:spcBef>
                  </a:pPr>
                  <a:r>
                    <a:rPr lang="pt-PT" sz="1000">
                      <a:solidFill>
                        <a:schemeClr val="tx1"/>
                      </a:solidFill>
                    </a:rPr>
                    <a:t>90</a:t>
                  </a:r>
                </a:p>
              </p:txBody>
            </p:sp>
            <p:sp>
              <p:nvSpPr>
                <p:cNvPr id="451" name="Text Box 23"/>
                <p:cNvSpPr txBox="1">
                  <a:spLocks noChangeArrowheads="1"/>
                </p:cNvSpPr>
                <p:nvPr/>
              </p:nvSpPr>
              <p:spPr bwMode="auto">
                <a:xfrm>
                  <a:off x="2513" y="3800"/>
                  <a:ext cx="320" cy="196"/>
                </a:xfrm>
                <a:prstGeom prst="rect">
                  <a:avLst/>
                </a:prstGeom>
                <a:noFill/>
                <a:ln w="9525">
                  <a:noFill/>
                  <a:miter lim="800000"/>
                  <a:headEnd/>
                  <a:tailEnd/>
                </a:ln>
              </p:spPr>
              <p:txBody>
                <a:bodyPr>
                  <a:spAutoFit/>
                </a:bodyPr>
                <a:lstStyle/>
                <a:p>
                  <a:pPr>
                    <a:spcBef>
                      <a:spcPct val="50000"/>
                    </a:spcBef>
                  </a:pPr>
                  <a:r>
                    <a:rPr lang="pt-PT" sz="1000">
                      <a:solidFill>
                        <a:schemeClr val="tx1"/>
                      </a:solidFill>
                    </a:rPr>
                    <a:t>70</a:t>
                  </a:r>
                </a:p>
              </p:txBody>
            </p:sp>
            <p:sp>
              <p:nvSpPr>
                <p:cNvPr id="452" name="Text Box 24"/>
                <p:cNvSpPr txBox="1">
                  <a:spLocks noChangeArrowheads="1"/>
                </p:cNvSpPr>
                <p:nvPr/>
              </p:nvSpPr>
              <p:spPr bwMode="auto">
                <a:xfrm>
                  <a:off x="2513" y="3625"/>
                  <a:ext cx="320" cy="196"/>
                </a:xfrm>
                <a:prstGeom prst="rect">
                  <a:avLst/>
                </a:prstGeom>
                <a:noFill/>
                <a:ln w="9525">
                  <a:noFill/>
                  <a:miter lim="800000"/>
                  <a:headEnd/>
                  <a:tailEnd/>
                </a:ln>
              </p:spPr>
              <p:txBody>
                <a:bodyPr>
                  <a:spAutoFit/>
                </a:bodyPr>
                <a:lstStyle/>
                <a:p>
                  <a:pPr>
                    <a:spcBef>
                      <a:spcPct val="50000"/>
                    </a:spcBef>
                  </a:pPr>
                  <a:r>
                    <a:rPr lang="pt-PT" sz="1000">
                      <a:solidFill>
                        <a:schemeClr val="tx1"/>
                      </a:solidFill>
                    </a:rPr>
                    <a:t>80</a:t>
                  </a:r>
                </a:p>
              </p:txBody>
            </p:sp>
          </p:grpSp>
          <p:grpSp>
            <p:nvGrpSpPr>
              <p:cNvPr id="383" name="Group 25"/>
              <p:cNvGrpSpPr>
                <a:grpSpLocks/>
              </p:cNvGrpSpPr>
              <p:nvPr/>
            </p:nvGrpSpPr>
            <p:grpSpPr bwMode="auto">
              <a:xfrm>
                <a:off x="3611" y="1721"/>
                <a:ext cx="1515" cy="869"/>
                <a:chOff x="2459" y="1007"/>
                <a:chExt cx="1969" cy="1129"/>
              </a:xfrm>
            </p:grpSpPr>
            <p:sp>
              <p:nvSpPr>
                <p:cNvPr id="444" name="Text Box 26"/>
                <p:cNvSpPr txBox="1">
                  <a:spLocks noChangeArrowheads="1"/>
                </p:cNvSpPr>
                <p:nvPr/>
              </p:nvSpPr>
              <p:spPr bwMode="auto">
                <a:xfrm>
                  <a:off x="2493" y="1270"/>
                  <a:ext cx="322" cy="196"/>
                </a:xfrm>
                <a:prstGeom prst="rect">
                  <a:avLst/>
                </a:prstGeom>
                <a:noFill/>
                <a:ln w="9525">
                  <a:noFill/>
                  <a:miter lim="800000"/>
                  <a:headEnd/>
                  <a:tailEnd/>
                </a:ln>
              </p:spPr>
              <p:txBody>
                <a:bodyPr>
                  <a:spAutoFit/>
                </a:bodyPr>
                <a:lstStyle/>
                <a:p>
                  <a:pPr>
                    <a:spcBef>
                      <a:spcPct val="50000"/>
                    </a:spcBef>
                  </a:pPr>
                  <a:r>
                    <a:rPr lang="pt-PT" sz="1000" dirty="0">
                      <a:solidFill>
                        <a:schemeClr val="tx1"/>
                      </a:solidFill>
                    </a:rPr>
                    <a:t>90</a:t>
                  </a:r>
                </a:p>
              </p:txBody>
            </p:sp>
            <p:sp>
              <p:nvSpPr>
                <p:cNvPr id="445" name="Text Box 27"/>
                <p:cNvSpPr txBox="1">
                  <a:spLocks noChangeArrowheads="1"/>
                </p:cNvSpPr>
                <p:nvPr/>
              </p:nvSpPr>
              <p:spPr bwMode="auto">
                <a:xfrm>
                  <a:off x="2466" y="1940"/>
                  <a:ext cx="319" cy="196"/>
                </a:xfrm>
                <a:prstGeom prst="rect">
                  <a:avLst/>
                </a:prstGeom>
                <a:noFill/>
                <a:ln w="9525">
                  <a:noFill/>
                  <a:miter lim="800000"/>
                  <a:headEnd/>
                  <a:tailEnd/>
                </a:ln>
              </p:spPr>
              <p:txBody>
                <a:bodyPr>
                  <a:spAutoFit/>
                </a:bodyPr>
                <a:lstStyle/>
                <a:p>
                  <a:pPr>
                    <a:spcBef>
                      <a:spcPct val="50000"/>
                    </a:spcBef>
                  </a:pPr>
                  <a:r>
                    <a:rPr lang="pt-PT" sz="1000" dirty="0">
                      <a:solidFill>
                        <a:schemeClr val="tx1"/>
                      </a:solidFill>
                    </a:rPr>
                    <a:t>70</a:t>
                  </a:r>
                </a:p>
              </p:txBody>
            </p:sp>
            <p:sp>
              <p:nvSpPr>
                <p:cNvPr id="446" name="Text Box 28"/>
                <p:cNvSpPr txBox="1">
                  <a:spLocks noChangeArrowheads="1"/>
                </p:cNvSpPr>
                <p:nvPr/>
              </p:nvSpPr>
              <p:spPr bwMode="auto">
                <a:xfrm>
                  <a:off x="2459" y="1603"/>
                  <a:ext cx="318" cy="196"/>
                </a:xfrm>
                <a:prstGeom prst="rect">
                  <a:avLst/>
                </a:prstGeom>
                <a:noFill/>
                <a:ln w="9525">
                  <a:noFill/>
                  <a:miter lim="800000"/>
                  <a:headEnd/>
                  <a:tailEnd/>
                </a:ln>
              </p:spPr>
              <p:txBody>
                <a:bodyPr>
                  <a:spAutoFit/>
                </a:bodyPr>
                <a:lstStyle/>
                <a:p>
                  <a:pPr>
                    <a:spcBef>
                      <a:spcPct val="50000"/>
                    </a:spcBef>
                  </a:pPr>
                  <a:r>
                    <a:rPr lang="pt-PT" sz="1000" dirty="0">
                      <a:solidFill>
                        <a:schemeClr val="tx1"/>
                      </a:solidFill>
                    </a:rPr>
                    <a:t>80</a:t>
                  </a:r>
                </a:p>
              </p:txBody>
            </p:sp>
            <p:sp>
              <p:nvSpPr>
                <p:cNvPr id="447" name="Text Box 29"/>
                <p:cNvSpPr txBox="1">
                  <a:spLocks noChangeArrowheads="1"/>
                </p:cNvSpPr>
                <p:nvPr/>
              </p:nvSpPr>
              <p:spPr bwMode="auto">
                <a:xfrm>
                  <a:off x="3987" y="1275"/>
                  <a:ext cx="320" cy="196"/>
                </a:xfrm>
                <a:prstGeom prst="rect">
                  <a:avLst/>
                </a:prstGeom>
                <a:noFill/>
                <a:ln w="9525">
                  <a:noFill/>
                  <a:miter lim="800000"/>
                  <a:headEnd/>
                  <a:tailEnd/>
                </a:ln>
              </p:spPr>
              <p:txBody>
                <a:bodyPr>
                  <a:spAutoFit/>
                </a:bodyPr>
                <a:lstStyle/>
                <a:p>
                  <a:pPr>
                    <a:spcBef>
                      <a:spcPct val="50000"/>
                    </a:spcBef>
                  </a:pPr>
                  <a:r>
                    <a:rPr lang="pt-PT" sz="1000" dirty="0">
                      <a:solidFill>
                        <a:schemeClr val="tx1"/>
                      </a:solidFill>
                    </a:rPr>
                    <a:t>90</a:t>
                  </a:r>
                </a:p>
              </p:txBody>
            </p:sp>
            <p:sp>
              <p:nvSpPr>
                <p:cNvPr id="448" name="Text Box 30"/>
                <p:cNvSpPr txBox="1">
                  <a:spLocks noChangeArrowheads="1"/>
                </p:cNvSpPr>
                <p:nvPr/>
              </p:nvSpPr>
              <p:spPr bwMode="auto">
                <a:xfrm>
                  <a:off x="3956" y="1581"/>
                  <a:ext cx="322" cy="196"/>
                </a:xfrm>
                <a:prstGeom prst="rect">
                  <a:avLst/>
                </a:prstGeom>
                <a:noFill/>
                <a:ln w="9525">
                  <a:noFill/>
                  <a:miter lim="800000"/>
                  <a:headEnd/>
                  <a:tailEnd/>
                </a:ln>
              </p:spPr>
              <p:txBody>
                <a:bodyPr>
                  <a:spAutoFit/>
                </a:bodyPr>
                <a:lstStyle/>
                <a:p>
                  <a:pPr>
                    <a:spcBef>
                      <a:spcPct val="50000"/>
                    </a:spcBef>
                  </a:pPr>
                  <a:r>
                    <a:rPr lang="pt-PT" sz="1000" dirty="0">
                      <a:solidFill>
                        <a:schemeClr val="tx1"/>
                      </a:solidFill>
                    </a:rPr>
                    <a:t>80</a:t>
                  </a:r>
                </a:p>
              </p:txBody>
            </p:sp>
            <p:sp>
              <p:nvSpPr>
                <p:cNvPr id="449" name="Text Box 31"/>
                <p:cNvSpPr txBox="1">
                  <a:spLocks noChangeArrowheads="1"/>
                </p:cNvSpPr>
                <p:nvPr/>
              </p:nvSpPr>
              <p:spPr bwMode="auto">
                <a:xfrm>
                  <a:off x="3942" y="1007"/>
                  <a:ext cx="486" cy="196"/>
                </a:xfrm>
                <a:prstGeom prst="rect">
                  <a:avLst/>
                </a:prstGeom>
                <a:noFill/>
                <a:ln w="9525">
                  <a:noFill/>
                  <a:miter lim="800000"/>
                  <a:headEnd/>
                  <a:tailEnd/>
                </a:ln>
              </p:spPr>
              <p:txBody>
                <a:bodyPr>
                  <a:spAutoFit/>
                </a:bodyPr>
                <a:lstStyle/>
                <a:p>
                  <a:pPr>
                    <a:spcBef>
                      <a:spcPct val="50000"/>
                    </a:spcBef>
                  </a:pPr>
                  <a:r>
                    <a:rPr lang="pt-PT" sz="1000" dirty="0">
                      <a:solidFill>
                        <a:schemeClr val="tx1"/>
                      </a:solidFill>
                    </a:rPr>
                    <a:t>100</a:t>
                  </a:r>
                </a:p>
              </p:txBody>
            </p:sp>
          </p:grpSp>
          <p:grpSp>
            <p:nvGrpSpPr>
              <p:cNvPr id="384" name="Group 32"/>
              <p:cNvGrpSpPr>
                <a:grpSpLocks/>
              </p:cNvGrpSpPr>
              <p:nvPr/>
            </p:nvGrpSpPr>
            <p:grpSpPr bwMode="auto">
              <a:xfrm>
                <a:off x="2318" y="1936"/>
                <a:ext cx="2290" cy="854"/>
                <a:chOff x="782" y="988"/>
                <a:chExt cx="2979" cy="854"/>
              </a:xfrm>
            </p:grpSpPr>
            <p:sp>
              <p:nvSpPr>
                <p:cNvPr id="440" name="Line 33"/>
                <p:cNvSpPr>
                  <a:spLocks noChangeShapeType="1"/>
                </p:cNvSpPr>
                <p:nvPr/>
              </p:nvSpPr>
              <p:spPr bwMode="auto">
                <a:xfrm flipH="1">
                  <a:off x="800" y="1842"/>
                  <a:ext cx="1038" cy="0"/>
                </a:xfrm>
                <a:prstGeom prst="line">
                  <a:avLst/>
                </a:prstGeom>
                <a:noFill/>
                <a:ln w="19050">
                  <a:solidFill>
                    <a:schemeClr val="tx1"/>
                  </a:solidFill>
                  <a:prstDash val="dash"/>
                  <a:round/>
                  <a:headEnd/>
                  <a:tailEnd/>
                </a:ln>
              </p:spPr>
              <p:txBody>
                <a:bodyPr/>
                <a:lstStyle/>
                <a:p>
                  <a:endParaRPr lang="pt-BR">
                    <a:solidFill>
                      <a:schemeClr val="tx1"/>
                    </a:solidFill>
                  </a:endParaRPr>
                </a:p>
              </p:txBody>
            </p:sp>
            <p:sp>
              <p:nvSpPr>
                <p:cNvPr id="441" name="Line 34"/>
                <p:cNvSpPr>
                  <a:spLocks noChangeShapeType="1"/>
                </p:cNvSpPr>
                <p:nvPr/>
              </p:nvSpPr>
              <p:spPr bwMode="auto">
                <a:xfrm flipH="1">
                  <a:off x="785" y="1275"/>
                  <a:ext cx="1557" cy="0"/>
                </a:xfrm>
                <a:prstGeom prst="line">
                  <a:avLst/>
                </a:prstGeom>
                <a:noFill/>
                <a:ln w="19050">
                  <a:solidFill>
                    <a:schemeClr val="tx1"/>
                  </a:solidFill>
                  <a:prstDash val="dash"/>
                  <a:round/>
                  <a:headEnd/>
                  <a:tailEnd/>
                </a:ln>
              </p:spPr>
              <p:txBody>
                <a:bodyPr/>
                <a:lstStyle/>
                <a:p>
                  <a:endParaRPr lang="pt-BR">
                    <a:solidFill>
                      <a:schemeClr val="tx1"/>
                    </a:solidFill>
                  </a:endParaRPr>
                </a:p>
              </p:txBody>
            </p:sp>
            <p:sp>
              <p:nvSpPr>
                <p:cNvPr id="442" name="Line 35"/>
                <p:cNvSpPr>
                  <a:spLocks noChangeShapeType="1"/>
                </p:cNvSpPr>
                <p:nvPr/>
              </p:nvSpPr>
              <p:spPr bwMode="auto">
                <a:xfrm flipH="1">
                  <a:off x="801" y="1563"/>
                  <a:ext cx="1297" cy="0"/>
                </a:xfrm>
                <a:prstGeom prst="line">
                  <a:avLst/>
                </a:prstGeom>
                <a:noFill/>
                <a:ln w="19050">
                  <a:solidFill>
                    <a:schemeClr val="tx1"/>
                  </a:solidFill>
                  <a:prstDash val="dash"/>
                  <a:round/>
                  <a:headEnd/>
                  <a:tailEnd/>
                </a:ln>
              </p:spPr>
              <p:txBody>
                <a:bodyPr/>
                <a:lstStyle/>
                <a:p>
                  <a:endParaRPr lang="pt-BR">
                    <a:solidFill>
                      <a:schemeClr val="tx1"/>
                    </a:solidFill>
                  </a:endParaRPr>
                </a:p>
              </p:txBody>
            </p:sp>
            <p:sp>
              <p:nvSpPr>
                <p:cNvPr id="443" name="Line 36"/>
                <p:cNvSpPr>
                  <a:spLocks noChangeShapeType="1"/>
                </p:cNvSpPr>
                <p:nvPr/>
              </p:nvSpPr>
              <p:spPr bwMode="auto">
                <a:xfrm flipH="1">
                  <a:off x="782" y="988"/>
                  <a:ext cx="2979" cy="0"/>
                </a:xfrm>
                <a:prstGeom prst="line">
                  <a:avLst/>
                </a:prstGeom>
                <a:noFill/>
                <a:ln w="19050">
                  <a:solidFill>
                    <a:schemeClr val="tx1"/>
                  </a:solidFill>
                  <a:prstDash val="dash"/>
                  <a:round/>
                  <a:headEnd/>
                  <a:tailEnd/>
                </a:ln>
              </p:spPr>
              <p:txBody>
                <a:bodyPr/>
                <a:lstStyle/>
                <a:p>
                  <a:endParaRPr lang="pt-BR">
                    <a:solidFill>
                      <a:schemeClr val="tx1"/>
                    </a:solidFill>
                  </a:endParaRPr>
                </a:p>
              </p:txBody>
            </p:sp>
          </p:grpSp>
          <p:grpSp>
            <p:nvGrpSpPr>
              <p:cNvPr id="385" name="Group 37"/>
              <p:cNvGrpSpPr>
                <a:grpSpLocks/>
              </p:cNvGrpSpPr>
              <p:nvPr/>
            </p:nvGrpSpPr>
            <p:grpSpPr bwMode="auto">
              <a:xfrm>
                <a:off x="2031" y="1952"/>
                <a:ext cx="715" cy="824"/>
                <a:chOff x="408" y="1303"/>
                <a:chExt cx="930" cy="1072"/>
              </a:xfrm>
            </p:grpSpPr>
            <p:grpSp>
              <p:nvGrpSpPr>
                <p:cNvPr id="428" name="Group 38"/>
                <p:cNvGrpSpPr>
                  <a:grpSpLocks/>
                </p:cNvGrpSpPr>
                <p:nvPr/>
              </p:nvGrpSpPr>
              <p:grpSpPr bwMode="auto">
                <a:xfrm>
                  <a:off x="408" y="2080"/>
                  <a:ext cx="924" cy="295"/>
                  <a:chOff x="408" y="2080"/>
                  <a:chExt cx="924" cy="295"/>
                </a:xfrm>
              </p:grpSpPr>
              <p:sp>
                <p:nvSpPr>
                  <p:cNvPr id="437" name="Text Box 39"/>
                  <p:cNvSpPr txBox="1">
                    <a:spLocks noChangeArrowheads="1"/>
                  </p:cNvSpPr>
                  <p:nvPr/>
                </p:nvSpPr>
                <p:spPr bwMode="auto">
                  <a:xfrm>
                    <a:off x="408" y="2118"/>
                    <a:ext cx="924" cy="196"/>
                  </a:xfrm>
                  <a:prstGeom prst="rect">
                    <a:avLst/>
                  </a:prstGeom>
                  <a:noFill/>
                  <a:ln w="9525">
                    <a:noFill/>
                    <a:miter lim="800000"/>
                    <a:headEnd/>
                    <a:tailEnd/>
                  </a:ln>
                </p:spPr>
                <p:txBody>
                  <a:bodyPr>
                    <a:spAutoFit/>
                  </a:bodyPr>
                  <a:lstStyle/>
                  <a:p>
                    <a:pPr>
                      <a:spcBef>
                        <a:spcPct val="50000"/>
                      </a:spcBef>
                    </a:pPr>
                    <a:r>
                      <a:rPr lang="pt-PT" sz="1000" dirty="0">
                        <a:solidFill>
                          <a:schemeClr val="tx1"/>
                        </a:solidFill>
                      </a:rPr>
                      <a:t>E = 10 m</a:t>
                    </a:r>
                  </a:p>
                </p:txBody>
              </p:sp>
              <p:sp>
                <p:nvSpPr>
                  <p:cNvPr id="438" name="Line 40"/>
                  <p:cNvSpPr>
                    <a:spLocks noChangeShapeType="1"/>
                  </p:cNvSpPr>
                  <p:nvPr/>
                </p:nvSpPr>
                <p:spPr bwMode="auto">
                  <a:xfrm flipV="1">
                    <a:off x="801" y="2080"/>
                    <a:ext cx="0" cy="69"/>
                  </a:xfrm>
                  <a:prstGeom prst="line">
                    <a:avLst/>
                  </a:prstGeom>
                  <a:noFill/>
                  <a:ln w="9525">
                    <a:solidFill>
                      <a:schemeClr val="tx1"/>
                    </a:solidFill>
                    <a:round/>
                    <a:headEnd/>
                    <a:tailEnd type="triangle" w="med" len="med"/>
                  </a:ln>
                </p:spPr>
                <p:txBody>
                  <a:bodyPr/>
                  <a:lstStyle/>
                  <a:p>
                    <a:endParaRPr lang="pt-BR">
                      <a:solidFill>
                        <a:schemeClr val="tx1"/>
                      </a:solidFill>
                    </a:endParaRPr>
                  </a:p>
                </p:txBody>
              </p:sp>
              <p:sp>
                <p:nvSpPr>
                  <p:cNvPr id="439" name="Line 41"/>
                  <p:cNvSpPr>
                    <a:spLocks noChangeShapeType="1"/>
                  </p:cNvSpPr>
                  <p:nvPr/>
                </p:nvSpPr>
                <p:spPr bwMode="auto">
                  <a:xfrm flipV="1">
                    <a:off x="798" y="2306"/>
                    <a:ext cx="0" cy="69"/>
                  </a:xfrm>
                  <a:prstGeom prst="line">
                    <a:avLst/>
                  </a:prstGeom>
                  <a:noFill/>
                  <a:ln w="9525">
                    <a:solidFill>
                      <a:schemeClr val="tx1"/>
                    </a:solidFill>
                    <a:round/>
                    <a:headEnd type="triangle" w="med" len="med"/>
                    <a:tailEnd/>
                  </a:ln>
                </p:spPr>
                <p:txBody>
                  <a:bodyPr/>
                  <a:lstStyle/>
                  <a:p>
                    <a:endParaRPr lang="pt-BR">
                      <a:solidFill>
                        <a:schemeClr val="tx1"/>
                      </a:solidFill>
                    </a:endParaRPr>
                  </a:p>
                </p:txBody>
              </p:sp>
            </p:grpSp>
            <p:grpSp>
              <p:nvGrpSpPr>
                <p:cNvPr id="429" name="Group 42"/>
                <p:cNvGrpSpPr>
                  <a:grpSpLocks/>
                </p:cNvGrpSpPr>
                <p:nvPr/>
              </p:nvGrpSpPr>
              <p:grpSpPr bwMode="auto">
                <a:xfrm>
                  <a:off x="413" y="1713"/>
                  <a:ext cx="924" cy="278"/>
                  <a:chOff x="408" y="1996"/>
                  <a:chExt cx="924" cy="278"/>
                </a:xfrm>
              </p:grpSpPr>
              <p:sp>
                <p:nvSpPr>
                  <p:cNvPr id="434" name="Text Box 43"/>
                  <p:cNvSpPr txBox="1">
                    <a:spLocks noChangeArrowheads="1"/>
                  </p:cNvSpPr>
                  <p:nvPr/>
                </p:nvSpPr>
                <p:spPr bwMode="auto">
                  <a:xfrm>
                    <a:off x="408" y="2040"/>
                    <a:ext cx="924" cy="196"/>
                  </a:xfrm>
                  <a:prstGeom prst="rect">
                    <a:avLst/>
                  </a:prstGeom>
                  <a:noFill/>
                  <a:ln w="9525">
                    <a:noFill/>
                    <a:miter lim="800000"/>
                    <a:headEnd/>
                    <a:tailEnd/>
                  </a:ln>
                </p:spPr>
                <p:txBody>
                  <a:bodyPr>
                    <a:spAutoFit/>
                  </a:bodyPr>
                  <a:lstStyle/>
                  <a:p>
                    <a:pPr>
                      <a:spcBef>
                        <a:spcPct val="50000"/>
                      </a:spcBef>
                    </a:pPr>
                    <a:r>
                      <a:rPr lang="pt-PT" sz="1000" dirty="0">
                        <a:solidFill>
                          <a:schemeClr val="tx1"/>
                        </a:solidFill>
                      </a:rPr>
                      <a:t>E = 10 m</a:t>
                    </a:r>
                  </a:p>
                </p:txBody>
              </p:sp>
              <p:sp>
                <p:nvSpPr>
                  <p:cNvPr id="435" name="Line 44"/>
                  <p:cNvSpPr>
                    <a:spLocks noChangeShapeType="1"/>
                  </p:cNvSpPr>
                  <p:nvPr/>
                </p:nvSpPr>
                <p:spPr bwMode="auto">
                  <a:xfrm flipV="1">
                    <a:off x="801" y="1996"/>
                    <a:ext cx="0" cy="69"/>
                  </a:xfrm>
                  <a:prstGeom prst="line">
                    <a:avLst/>
                  </a:prstGeom>
                  <a:noFill/>
                  <a:ln w="9525">
                    <a:solidFill>
                      <a:schemeClr val="tx1"/>
                    </a:solidFill>
                    <a:round/>
                    <a:headEnd/>
                    <a:tailEnd type="triangle" w="med" len="med"/>
                  </a:ln>
                </p:spPr>
                <p:txBody>
                  <a:bodyPr/>
                  <a:lstStyle/>
                  <a:p>
                    <a:endParaRPr lang="pt-BR">
                      <a:solidFill>
                        <a:schemeClr val="tx1"/>
                      </a:solidFill>
                    </a:endParaRPr>
                  </a:p>
                </p:txBody>
              </p:sp>
              <p:sp>
                <p:nvSpPr>
                  <p:cNvPr id="436" name="Line 45"/>
                  <p:cNvSpPr>
                    <a:spLocks noChangeShapeType="1"/>
                  </p:cNvSpPr>
                  <p:nvPr/>
                </p:nvSpPr>
                <p:spPr bwMode="auto">
                  <a:xfrm flipV="1">
                    <a:off x="798" y="2205"/>
                    <a:ext cx="0" cy="69"/>
                  </a:xfrm>
                  <a:prstGeom prst="line">
                    <a:avLst/>
                  </a:prstGeom>
                  <a:noFill/>
                  <a:ln w="9525">
                    <a:solidFill>
                      <a:schemeClr val="tx1"/>
                    </a:solidFill>
                    <a:round/>
                    <a:headEnd type="triangle" w="med" len="med"/>
                    <a:tailEnd/>
                  </a:ln>
                </p:spPr>
                <p:txBody>
                  <a:bodyPr/>
                  <a:lstStyle/>
                  <a:p>
                    <a:endParaRPr lang="pt-BR">
                      <a:solidFill>
                        <a:schemeClr val="tx1"/>
                      </a:solidFill>
                    </a:endParaRPr>
                  </a:p>
                </p:txBody>
              </p:sp>
            </p:grpSp>
            <p:grpSp>
              <p:nvGrpSpPr>
                <p:cNvPr id="430" name="Group 46"/>
                <p:cNvGrpSpPr>
                  <a:grpSpLocks/>
                </p:cNvGrpSpPr>
                <p:nvPr/>
              </p:nvGrpSpPr>
              <p:grpSpPr bwMode="auto">
                <a:xfrm>
                  <a:off x="414" y="1303"/>
                  <a:ext cx="924" cy="325"/>
                  <a:chOff x="408" y="1873"/>
                  <a:chExt cx="924" cy="325"/>
                </a:xfrm>
              </p:grpSpPr>
              <p:sp>
                <p:nvSpPr>
                  <p:cNvPr id="431" name="Text Box 47"/>
                  <p:cNvSpPr txBox="1">
                    <a:spLocks noChangeArrowheads="1"/>
                  </p:cNvSpPr>
                  <p:nvPr/>
                </p:nvSpPr>
                <p:spPr bwMode="auto">
                  <a:xfrm>
                    <a:off x="408" y="1930"/>
                    <a:ext cx="924" cy="196"/>
                  </a:xfrm>
                  <a:prstGeom prst="rect">
                    <a:avLst/>
                  </a:prstGeom>
                  <a:noFill/>
                  <a:ln w="9525">
                    <a:noFill/>
                    <a:miter lim="800000"/>
                    <a:headEnd/>
                    <a:tailEnd/>
                  </a:ln>
                </p:spPr>
                <p:txBody>
                  <a:bodyPr>
                    <a:spAutoFit/>
                  </a:bodyPr>
                  <a:lstStyle/>
                  <a:p>
                    <a:pPr>
                      <a:spcBef>
                        <a:spcPct val="50000"/>
                      </a:spcBef>
                    </a:pPr>
                    <a:r>
                      <a:rPr lang="pt-PT" sz="1000" dirty="0">
                        <a:solidFill>
                          <a:schemeClr val="tx1"/>
                        </a:solidFill>
                      </a:rPr>
                      <a:t>E = 10 m</a:t>
                    </a:r>
                  </a:p>
                </p:txBody>
              </p:sp>
              <p:sp>
                <p:nvSpPr>
                  <p:cNvPr id="432" name="Line 48"/>
                  <p:cNvSpPr>
                    <a:spLocks noChangeShapeType="1"/>
                  </p:cNvSpPr>
                  <p:nvPr/>
                </p:nvSpPr>
                <p:spPr bwMode="auto">
                  <a:xfrm flipV="1">
                    <a:off x="801" y="1873"/>
                    <a:ext cx="0" cy="69"/>
                  </a:xfrm>
                  <a:prstGeom prst="line">
                    <a:avLst/>
                  </a:prstGeom>
                  <a:noFill/>
                  <a:ln w="9525">
                    <a:solidFill>
                      <a:schemeClr val="tx1"/>
                    </a:solidFill>
                    <a:round/>
                    <a:headEnd/>
                    <a:tailEnd type="triangle" w="med" len="med"/>
                  </a:ln>
                </p:spPr>
                <p:txBody>
                  <a:bodyPr/>
                  <a:lstStyle/>
                  <a:p>
                    <a:endParaRPr lang="pt-BR">
                      <a:solidFill>
                        <a:schemeClr val="tx1"/>
                      </a:solidFill>
                    </a:endParaRPr>
                  </a:p>
                </p:txBody>
              </p:sp>
              <p:sp>
                <p:nvSpPr>
                  <p:cNvPr id="433" name="Line 49"/>
                  <p:cNvSpPr>
                    <a:spLocks noChangeShapeType="1"/>
                  </p:cNvSpPr>
                  <p:nvPr/>
                </p:nvSpPr>
                <p:spPr bwMode="auto">
                  <a:xfrm flipV="1">
                    <a:off x="798" y="2129"/>
                    <a:ext cx="0" cy="69"/>
                  </a:xfrm>
                  <a:prstGeom prst="line">
                    <a:avLst/>
                  </a:prstGeom>
                  <a:noFill/>
                  <a:ln w="9525">
                    <a:solidFill>
                      <a:schemeClr val="tx1"/>
                    </a:solidFill>
                    <a:round/>
                    <a:headEnd type="triangle" w="med" len="med"/>
                    <a:tailEnd/>
                  </a:ln>
                </p:spPr>
                <p:txBody>
                  <a:bodyPr/>
                  <a:lstStyle/>
                  <a:p>
                    <a:endParaRPr lang="pt-BR">
                      <a:solidFill>
                        <a:schemeClr val="tx1"/>
                      </a:solidFill>
                    </a:endParaRPr>
                  </a:p>
                </p:txBody>
              </p:sp>
            </p:grpSp>
          </p:grpSp>
          <p:grpSp>
            <p:nvGrpSpPr>
              <p:cNvPr id="386" name="Group 50"/>
              <p:cNvGrpSpPr>
                <a:grpSpLocks/>
              </p:cNvGrpSpPr>
              <p:nvPr/>
            </p:nvGrpSpPr>
            <p:grpSpPr bwMode="auto">
              <a:xfrm>
                <a:off x="3004" y="1608"/>
                <a:ext cx="2738" cy="766"/>
                <a:chOff x="1670" y="858"/>
                <a:chExt cx="3552" cy="995"/>
              </a:xfrm>
            </p:grpSpPr>
            <p:sp>
              <p:nvSpPr>
                <p:cNvPr id="416" name="Text Box 51"/>
                <p:cNvSpPr txBox="1">
                  <a:spLocks noChangeArrowheads="1"/>
                </p:cNvSpPr>
                <p:nvPr/>
              </p:nvSpPr>
              <p:spPr bwMode="auto">
                <a:xfrm>
                  <a:off x="1670" y="1631"/>
                  <a:ext cx="192"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A</a:t>
                  </a:r>
                </a:p>
              </p:txBody>
            </p:sp>
            <p:sp>
              <p:nvSpPr>
                <p:cNvPr id="417" name="Text Box 52"/>
                <p:cNvSpPr txBox="1">
                  <a:spLocks noChangeArrowheads="1"/>
                </p:cNvSpPr>
                <p:nvPr/>
              </p:nvSpPr>
              <p:spPr bwMode="auto">
                <a:xfrm>
                  <a:off x="1977" y="1347"/>
                  <a:ext cx="191"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B</a:t>
                  </a:r>
                </a:p>
              </p:txBody>
            </p:sp>
            <p:sp>
              <p:nvSpPr>
                <p:cNvPr id="418" name="Text Box 53"/>
                <p:cNvSpPr txBox="1">
                  <a:spLocks noChangeArrowheads="1"/>
                </p:cNvSpPr>
                <p:nvPr/>
              </p:nvSpPr>
              <p:spPr bwMode="auto">
                <a:xfrm>
                  <a:off x="2180" y="1063"/>
                  <a:ext cx="193"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C</a:t>
                  </a:r>
                </a:p>
              </p:txBody>
            </p:sp>
            <p:sp>
              <p:nvSpPr>
                <p:cNvPr id="419" name="Text Box 54"/>
                <p:cNvSpPr txBox="1">
                  <a:spLocks noChangeArrowheads="1"/>
                </p:cNvSpPr>
                <p:nvPr/>
              </p:nvSpPr>
              <p:spPr bwMode="auto">
                <a:xfrm>
                  <a:off x="2910" y="1081"/>
                  <a:ext cx="193"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D</a:t>
                  </a:r>
                </a:p>
              </p:txBody>
            </p:sp>
            <p:sp>
              <p:nvSpPr>
                <p:cNvPr id="420" name="Text Box 55"/>
                <p:cNvSpPr txBox="1">
                  <a:spLocks noChangeArrowheads="1"/>
                </p:cNvSpPr>
                <p:nvPr/>
              </p:nvSpPr>
              <p:spPr bwMode="auto">
                <a:xfrm>
                  <a:off x="3135" y="1347"/>
                  <a:ext cx="194" cy="196"/>
                </a:xfrm>
                <a:prstGeom prst="rect">
                  <a:avLst/>
                </a:prstGeom>
                <a:noFill/>
                <a:ln w="9525">
                  <a:noFill/>
                  <a:miter lim="800000"/>
                  <a:headEnd/>
                  <a:tailEnd/>
                </a:ln>
              </p:spPr>
              <p:txBody>
                <a:bodyPr>
                  <a:spAutoFit/>
                </a:bodyPr>
                <a:lstStyle/>
                <a:p>
                  <a:pPr>
                    <a:spcBef>
                      <a:spcPct val="50000"/>
                    </a:spcBef>
                  </a:pPr>
                  <a:r>
                    <a:rPr lang="pt-PT" sz="1000" b="1" dirty="0">
                      <a:solidFill>
                        <a:schemeClr val="tx1"/>
                      </a:solidFill>
                    </a:rPr>
                    <a:t>E</a:t>
                  </a:r>
                </a:p>
              </p:txBody>
            </p:sp>
            <p:sp>
              <p:nvSpPr>
                <p:cNvPr id="421" name="Text Box 56"/>
                <p:cNvSpPr txBox="1">
                  <a:spLocks noChangeArrowheads="1"/>
                </p:cNvSpPr>
                <p:nvPr/>
              </p:nvSpPr>
              <p:spPr bwMode="auto">
                <a:xfrm>
                  <a:off x="3296" y="1361"/>
                  <a:ext cx="191"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F</a:t>
                  </a:r>
                </a:p>
              </p:txBody>
            </p:sp>
            <p:sp>
              <p:nvSpPr>
                <p:cNvPr id="422" name="Text Box 57"/>
                <p:cNvSpPr txBox="1">
                  <a:spLocks noChangeArrowheads="1"/>
                </p:cNvSpPr>
                <p:nvPr/>
              </p:nvSpPr>
              <p:spPr bwMode="auto">
                <a:xfrm>
                  <a:off x="3397" y="1121"/>
                  <a:ext cx="189"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G</a:t>
                  </a:r>
                </a:p>
              </p:txBody>
            </p:sp>
            <p:sp>
              <p:nvSpPr>
                <p:cNvPr id="423" name="Text Box 58"/>
                <p:cNvSpPr txBox="1">
                  <a:spLocks noChangeArrowheads="1"/>
                </p:cNvSpPr>
                <p:nvPr/>
              </p:nvSpPr>
              <p:spPr bwMode="auto">
                <a:xfrm>
                  <a:off x="3550" y="873"/>
                  <a:ext cx="191" cy="196"/>
                </a:xfrm>
                <a:prstGeom prst="rect">
                  <a:avLst/>
                </a:prstGeom>
                <a:noFill/>
                <a:ln w="9525">
                  <a:noFill/>
                  <a:miter lim="800000"/>
                  <a:headEnd/>
                  <a:tailEnd/>
                </a:ln>
              </p:spPr>
              <p:txBody>
                <a:bodyPr>
                  <a:spAutoFit/>
                </a:bodyPr>
                <a:lstStyle/>
                <a:p>
                  <a:pPr>
                    <a:spcBef>
                      <a:spcPct val="50000"/>
                    </a:spcBef>
                  </a:pPr>
                  <a:r>
                    <a:rPr lang="pt-PT" sz="1000" b="1" dirty="0">
                      <a:solidFill>
                        <a:schemeClr val="tx1"/>
                      </a:solidFill>
                    </a:rPr>
                    <a:t>H</a:t>
                  </a:r>
                </a:p>
              </p:txBody>
            </p:sp>
            <p:sp>
              <p:nvSpPr>
                <p:cNvPr id="424" name="Text Box 59"/>
                <p:cNvSpPr txBox="1">
                  <a:spLocks noChangeArrowheads="1"/>
                </p:cNvSpPr>
                <p:nvPr/>
              </p:nvSpPr>
              <p:spPr bwMode="auto">
                <a:xfrm>
                  <a:off x="4459" y="858"/>
                  <a:ext cx="191" cy="196"/>
                </a:xfrm>
                <a:prstGeom prst="rect">
                  <a:avLst/>
                </a:prstGeom>
                <a:noFill/>
                <a:ln w="9525">
                  <a:noFill/>
                  <a:miter lim="800000"/>
                  <a:headEnd/>
                  <a:tailEnd/>
                </a:ln>
              </p:spPr>
              <p:txBody>
                <a:bodyPr>
                  <a:spAutoFit/>
                </a:bodyPr>
                <a:lstStyle/>
                <a:p>
                  <a:pPr>
                    <a:spcBef>
                      <a:spcPct val="50000"/>
                    </a:spcBef>
                  </a:pPr>
                  <a:r>
                    <a:rPr lang="pt-PT" sz="1000" b="1" dirty="0">
                      <a:solidFill>
                        <a:schemeClr val="tx1"/>
                      </a:solidFill>
                    </a:rPr>
                    <a:t>I</a:t>
                  </a:r>
                </a:p>
              </p:txBody>
            </p:sp>
            <p:sp>
              <p:nvSpPr>
                <p:cNvPr id="425" name="Text Box 60"/>
                <p:cNvSpPr txBox="1">
                  <a:spLocks noChangeArrowheads="1"/>
                </p:cNvSpPr>
                <p:nvPr/>
              </p:nvSpPr>
              <p:spPr bwMode="auto">
                <a:xfrm>
                  <a:off x="4686" y="1130"/>
                  <a:ext cx="193"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J</a:t>
                  </a:r>
                </a:p>
              </p:txBody>
            </p:sp>
            <p:sp>
              <p:nvSpPr>
                <p:cNvPr id="426" name="Text Box 61"/>
                <p:cNvSpPr txBox="1">
                  <a:spLocks noChangeArrowheads="1"/>
                </p:cNvSpPr>
                <p:nvPr/>
              </p:nvSpPr>
              <p:spPr bwMode="auto">
                <a:xfrm>
                  <a:off x="4837" y="1384"/>
                  <a:ext cx="193"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K</a:t>
                  </a:r>
                </a:p>
              </p:txBody>
            </p:sp>
            <p:sp>
              <p:nvSpPr>
                <p:cNvPr id="427" name="Text Box 62"/>
                <p:cNvSpPr txBox="1">
                  <a:spLocks noChangeArrowheads="1"/>
                </p:cNvSpPr>
                <p:nvPr/>
              </p:nvSpPr>
              <p:spPr bwMode="auto">
                <a:xfrm>
                  <a:off x="5030" y="1657"/>
                  <a:ext cx="192"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L</a:t>
                  </a:r>
                </a:p>
              </p:txBody>
            </p:sp>
          </p:grpSp>
          <p:grpSp>
            <p:nvGrpSpPr>
              <p:cNvPr id="387" name="Group 64"/>
              <p:cNvGrpSpPr>
                <a:grpSpLocks/>
              </p:cNvGrpSpPr>
              <p:nvPr/>
            </p:nvGrpSpPr>
            <p:grpSpPr bwMode="auto">
              <a:xfrm>
                <a:off x="2939" y="1716"/>
                <a:ext cx="2768" cy="2436"/>
                <a:chOff x="1616" y="747"/>
                <a:chExt cx="3600" cy="2436"/>
              </a:xfrm>
            </p:grpSpPr>
            <p:sp>
              <p:nvSpPr>
                <p:cNvPr id="402" name="Line 65"/>
                <p:cNvSpPr>
                  <a:spLocks noChangeShapeType="1"/>
                </p:cNvSpPr>
                <p:nvPr/>
              </p:nvSpPr>
              <p:spPr bwMode="auto">
                <a:xfrm>
                  <a:off x="1616" y="3149"/>
                  <a:ext cx="3600" cy="0"/>
                </a:xfrm>
                <a:prstGeom prst="line">
                  <a:avLst/>
                </a:prstGeom>
                <a:noFill/>
                <a:ln w="12700">
                  <a:solidFill>
                    <a:schemeClr val="tx1"/>
                  </a:solidFill>
                  <a:round/>
                  <a:headEnd/>
                  <a:tailEnd/>
                </a:ln>
              </p:spPr>
              <p:txBody>
                <a:bodyPr/>
                <a:lstStyle/>
                <a:p>
                  <a:endParaRPr lang="pt-BR">
                    <a:solidFill>
                      <a:schemeClr val="tx1"/>
                    </a:solidFill>
                  </a:endParaRPr>
                </a:p>
              </p:txBody>
            </p:sp>
            <p:grpSp>
              <p:nvGrpSpPr>
                <p:cNvPr id="403" name="Group 66"/>
                <p:cNvGrpSpPr>
                  <a:grpSpLocks/>
                </p:cNvGrpSpPr>
                <p:nvPr/>
              </p:nvGrpSpPr>
              <p:grpSpPr bwMode="auto">
                <a:xfrm>
                  <a:off x="1848" y="747"/>
                  <a:ext cx="3251" cy="2436"/>
                  <a:chOff x="1848" y="747"/>
                  <a:chExt cx="3251" cy="2436"/>
                </a:xfrm>
              </p:grpSpPr>
              <p:sp>
                <p:nvSpPr>
                  <p:cNvPr id="404" name="Line 67"/>
                  <p:cNvSpPr>
                    <a:spLocks noChangeShapeType="1"/>
                  </p:cNvSpPr>
                  <p:nvPr/>
                </p:nvSpPr>
                <p:spPr bwMode="auto">
                  <a:xfrm>
                    <a:off x="1848" y="1842"/>
                    <a:ext cx="14" cy="1316"/>
                  </a:xfrm>
                  <a:prstGeom prst="line">
                    <a:avLst/>
                  </a:prstGeom>
                  <a:noFill/>
                  <a:ln w="9525">
                    <a:solidFill>
                      <a:srgbClr val="D60093"/>
                    </a:solidFill>
                    <a:prstDash val="lgDash"/>
                    <a:round/>
                    <a:headEnd/>
                    <a:tailEnd/>
                  </a:ln>
                </p:spPr>
                <p:txBody>
                  <a:bodyPr/>
                  <a:lstStyle/>
                  <a:p>
                    <a:endParaRPr lang="pt-BR">
                      <a:solidFill>
                        <a:schemeClr val="tx1"/>
                      </a:solidFill>
                    </a:endParaRPr>
                  </a:p>
                </p:txBody>
              </p:sp>
              <p:sp>
                <p:nvSpPr>
                  <p:cNvPr id="405" name="Line 68"/>
                  <p:cNvSpPr>
                    <a:spLocks noChangeShapeType="1"/>
                  </p:cNvSpPr>
                  <p:nvPr/>
                </p:nvSpPr>
                <p:spPr bwMode="auto">
                  <a:xfrm>
                    <a:off x="5099" y="1409"/>
                    <a:ext cx="0" cy="1715"/>
                  </a:xfrm>
                  <a:prstGeom prst="line">
                    <a:avLst/>
                  </a:prstGeom>
                  <a:noFill/>
                  <a:ln w="9525">
                    <a:solidFill>
                      <a:srgbClr val="D60093"/>
                    </a:solidFill>
                    <a:prstDash val="lgDash"/>
                    <a:round/>
                    <a:headEnd/>
                    <a:tailEnd/>
                  </a:ln>
                </p:spPr>
                <p:txBody>
                  <a:bodyPr/>
                  <a:lstStyle/>
                  <a:p>
                    <a:endParaRPr lang="pt-BR">
                      <a:solidFill>
                        <a:schemeClr val="tx1"/>
                      </a:solidFill>
                    </a:endParaRPr>
                  </a:p>
                </p:txBody>
              </p:sp>
              <p:sp>
                <p:nvSpPr>
                  <p:cNvPr id="406" name="Line 69"/>
                  <p:cNvSpPr>
                    <a:spLocks noChangeShapeType="1"/>
                  </p:cNvSpPr>
                  <p:nvPr/>
                </p:nvSpPr>
                <p:spPr bwMode="auto">
                  <a:xfrm flipH="1">
                    <a:off x="2087" y="1516"/>
                    <a:ext cx="1" cy="1667"/>
                  </a:xfrm>
                  <a:prstGeom prst="line">
                    <a:avLst/>
                  </a:prstGeom>
                  <a:noFill/>
                  <a:ln w="9525">
                    <a:solidFill>
                      <a:srgbClr val="D60093"/>
                    </a:solidFill>
                    <a:prstDash val="lgDash"/>
                    <a:round/>
                    <a:headEnd/>
                    <a:tailEnd/>
                  </a:ln>
                </p:spPr>
                <p:txBody>
                  <a:bodyPr/>
                  <a:lstStyle/>
                  <a:p>
                    <a:endParaRPr lang="pt-BR">
                      <a:solidFill>
                        <a:schemeClr val="tx1"/>
                      </a:solidFill>
                    </a:endParaRPr>
                  </a:p>
                </p:txBody>
              </p:sp>
              <p:sp>
                <p:nvSpPr>
                  <p:cNvPr id="407" name="Line 70"/>
                  <p:cNvSpPr>
                    <a:spLocks noChangeShapeType="1"/>
                  </p:cNvSpPr>
                  <p:nvPr/>
                </p:nvSpPr>
                <p:spPr bwMode="auto">
                  <a:xfrm flipH="1">
                    <a:off x="3208" y="1539"/>
                    <a:ext cx="1" cy="1620"/>
                  </a:xfrm>
                  <a:prstGeom prst="line">
                    <a:avLst/>
                  </a:prstGeom>
                  <a:noFill/>
                  <a:ln w="9525">
                    <a:solidFill>
                      <a:srgbClr val="D60093"/>
                    </a:solidFill>
                    <a:prstDash val="lgDash"/>
                    <a:round/>
                    <a:headEnd/>
                    <a:tailEnd/>
                  </a:ln>
                </p:spPr>
                <p:txBody>
                  <a:bodyPr/>
                  <a:lstStyle/>
                  <a:p>
                    <a:endParaRPr lang="pt-BR">
                      <a:solidFill>
                        <a:schemeClr val="tx1"/>
                      </a:solidFill>
                    </a:endParaRPr>
                  </a:p>
                </p:txBody>
              </p:sp>
              <p:sp>
                <p:nvSpPr>
                  <p:cNvPr id="408" name="Line 71"/>
                  <p:cNvSpPr>
                    <a:spLocks noChangeShapeType="1"/>
                  </p:cNvSpPr>
                  <p:nvPr/>
                </p:nvSpPr>
                <p:spPr bwMode="auto">
                  <a:xfrm flipH="1">
                    <a:off x="3453" y="1544"/>
                    <a:ext cx="1" cy="1620"/>
                  </a:xfrm>
                  <a:prstGeom prst="line">
                    <a:avLst/>
                  </a:prstGeom>
                  <a:noFill/>
                  <a:ln w="9525">
                    <a:solidFill>
                      <a:srgbClr val="D60093"/>
                    </a:solidFill>
                    <a:prstDash val="lgDash"/>
                    <a:round/>
                    <a:headEnd/>
                    <a:tailEnd/>
                  </a:ln>
                </p:spPr>
                <p:txBody>
                  <a:bodyPr/>
                  <a:lstStyle/>
                  <a:p>
                    <a:endParaRPr lang="pt-BR">
                      <a:solidFill>
                        <a:schemeClr val="tx1"/>
                      </a:solidFill>
                    </a:endParaRPr>
                  </a:p>
                </p:txBody>
              </p:sp>
              <p:sp>
                <p:nvSpPr>
                  <p:cNvPr id="409" name="Line 72"/>
                  <p:cNvSpPr>
                    <a:spLocks noChangeShapeType="1"/>
                  </p:cNvSpPr>
                  <p:nvPr/>
                </p:nvSpPr>
                <p:spPr bwMode="auto">
                  <a:xfrm flipH="1">
                    <a:off x="4858" y="1173"/>
                    <a:ext cx="1" cy="1977"/>
                  </a:xfrm>
                  <a:prstGeom prst="line">
                    <a:avLst/>
                  </a:prstGeom>
                  <a:noFill/>
                  <a:ln w="9525">
                    <a:solidFill>
                      <a:srgbClr val="D60093"/>
                    </a:solidFill>
                    <a:prstDash val="lgDash"/>
                    <a:round/>
                    <a:headEnd/>
                    <a:tailEnd/>
                  </a:ln>
                </p:spPr>
                <p:txBody>
                  <a:bodyPr/>
                  <a:lstStyle/>
                  <a:p>
                    <a:endParaRPr lang="pt-BR">
                      <a:solidFill>
                        <a:schemeClr val="tx1"/>
                      </a:solidFill>
                    </a:endParaRPr>
                  </a:p>
                </p:txBody>
              </p:sp>
              <p:sp>
                <p:nvSpPr>
                  <p:cNvPr id="410" name="Line 73"/>
                  <p:cNvSpPr>
                    <a:spLocks noChangeShapeType="1"/>
                  </p:cNvSpPr>
                  <p:nvPr/>
                </p:nvSpPr>
                <p:spPr bwMode="auto">
                  <a:xfrm>
                    <a:off x="4679" y="936"/>
                    <a:ext cx="38" cy="2220"/>
                  </a:xfrm>
                  <a:prstGeom prst="line">
                    <a:avLst/>
                  </a:prstGeom>
                  <a:noFill/>
                  <a:ln w="9525">
                    <a:solidFill>
                      <a:srgbClr val="D60093"/>
                    </a:solidFill>
                    <a:prstDash val="lgDash"/>
                    <a:round/>
                    <a:headEnd/>
                    <a:tailEnd/>
                  </a:ln>
                </p:spPr>
                <p:txBody>
                  <a:bodyPr/>
                  <a:lstStyle/>
                  <a:p>
                    <a:endParaRPr lang="pt-BR">
                      <a:solidFill>
                        <a:schemeClr val="tx1"/>
                      </a:solidFill>
                    </a:endParaRPr>
                  </a:p>
                </p:txBody>
              </p:sp>
              <p:sp>
                <p:nvSpPr>
                  <p:cNvPr id="411" name="Line 74"/>
                  <p:cNvSpPr>
                    <a:spLocks noChangeShapeType="1"/>
                  </p:cNvSpPr>
                  <p:nvPr/>
                </p:nvSpPr>
                <p:spPr bwMode="auto">
                  <a:xfrm flipH="1">
                    <a:off x="3585" y="1268"/>
                    <a:ext cx="0" cy="1906"/>
                  </a:xfrm>
                  <a:prstGeom prst="line">
                    <a:avLst/>
                  </a:prstGeom>
                  <a:noFill/>
                  <a:ln w="9525">
                    <a:solidFill>
                      <a:srgbClr val="D60093"/>
                    </a:solidFill>
                    <a:prstDash val="lgDash"/>
                    <a:round/>
                    <a:headEnd/>
                    <a:tailEnd/>
                  </a:ln>
                </p:spPr>
                <p:txBody>
                  <a:bodyPr/>
                  <a:lstStyle/>
                  <a:p>
                    <a:endParaRPr lang="pt-BR">
                      <a:solidFill>
                        <a:schemeClr val="tx1"/>
                      </a:solidFill>
                    </a:endParaRPr>
                  </a:p>
                </p:txBody>
              </p:sp>
              <p:sp>
                <p:nvSpPr>
                  <p:cNvPr id="412" name="Line 75"/>
                  <p:cNvSpPr>
                    <a:spLocks noChangeShapeType="1"/>
                  </p:cNvSpPr>
                  <p:nvPr/>
                </p:nvSpPr>
                <p:spPr bwMode="auto">
                  <a:xfrm>
                    <a:off x="2924" y="1249"/>
                    <a:ext cx="8" cy="1909"/>
                  </a:xfrm>
                  <a:prstGeom prst="line">
                    <a:avLst/>
                  </a:prstGeom>
                  <a:noFill/>
                  <a:ln w="9525">
                    <a:solidFill>
                      <a:srgbClr val="D60093"/>
                    </a:solidFill>
                    <a:prstDash val="lgDash"/>
                    <a:round/>
                    <a:headEnd/>
                    <a:tailEnd/>
                  </a:ln>
                </p:spPr>
                <p:txBody>
                  <a:bodyPr/>
                  <a:lstStyle/>
                  <a:p>
                    <a:endParaRPr lang="pt-BR">
                      <a:solidFill>
                        <a:schemeClr val="tx1"/>
                      </a:solidFill>
                    </a:endParaRPr>
                  </a:p>
                </p:txBody>
              </p:sp>
              <p:sp>
                <p:nvSpPr>
                  <p:cNvPr id="413" name="Line 76"/>
                  <p:cNvSpPr>
                    <a:spLocks noChangeShapeType="1"/>
                  </p:cNvSpPr>
                  <p:nvPr/>
                </p:nvSpPr>
                <p:spPr bwMode="auto">
                  <a:xfrm flipH="1">
                    <a:off x="2337" y="1248"/>
                    <a:ext cx="16" cy="1910"/>
                  </a:xfrm>
                  <a:prstGeom prst="line">
                    <a:avLst/>
                  </a:prstGeom>
                  <a:noFill/>
                  <a:ln w="9525">
                    <a:solidFill>
                      <a:srgbClr val="D60093"/>
                    </a:solidFill>
                    <a:prstDash val="lgDash"/>
                    <a:round/>
                    <a:headEnd/>
                    <a:tailEnd/>
                  </a:ln>
                </p:spPr>
                <p:txBody>
                  <a:bodyPr/>
                  <a:lstStyle/>
                  <a:p>
                    <a:endParaRPr lang="pt-BR">
                      <a:solidFill>
                        <a:schemeClr val="tx1"/>
                      </a:solidFill>
                    </a:endParaRPr>
                  </a:p>
                </p:txBody>
              </p:sp>
              <p:sp>
                <p:nvSpPr>
                  <p:cNvPr id="414" name="Line 77"/>
                  <p:cNvSpPr>
                    <a:spLocks noChangeShapeType="1"/>
                  </p:cNvSpPr>
                  <p:nvPr/>
                </p:nvSpPr>
                <p:spPr bwMode="auto">
                  <a:xfrm>
                    <a:off x="4477" y="747"/>
                    <a:ext cx="32" cy="2413"/>
                  </a:xfrm>
                  <a:prstGeom prst="line">
                    <a:avLst/>
                  </a:prstGeom>
                  <a:noFill/>
                  <a:ln w="9525">
                    <a:solidFill>
                      <a:srgbClr val="D60093"/>
                    </a:solidFill>
                    <a:prstDash val="lgDash"/>
                    <a:round/>
                    <a:headEnd/>
                    <a:tailEnd/>
                  </a:ln>
                </p:spPr>
                <p:txBody>
                  <a:bodyPr/>
                  <a:lstStyle/>
                  <a:p>
                    <a:endParaRPr lang="pt-BR">
                      <a:solidFill>
                        <a:schemeClr val="tx1"/>
                      </a:solidFill>
                    </a:endParaRPr>
                  </a:p>
                </p:txBody>
              </p:sp>
              <p:sp>
                <p:nvSpPr>
                  <p:cNvPr id="415" name="Line 78"/>
                  <p:cNvSpPr>
                    <a:spLocks noChangeShapeType="1"/>
                  </p:cNvSpPr>
                  <p:nvPr/>
                </p:nvSpPr>
                <p:spPr bwMode="auto">
                  <a:xfrm flipH="1">
                    <a:off x="3782" y="1021"/>
                    <a:ext cx="0" cy="2144"/>
                  </a:xfrm>
                  <a:prstGeom prst="line">
                    <a:avLst/>
                  </a:prstGeom>
                  <a:noFill/>
                  <a:ln w="9525">
                    <a:solidFill>
                      <a:srgbClr val="D60093"/>
                    </a:solidFill>
                    <a:prstDash val="lgDash"/>
                    <a:round/>
                    <a:headEnd/>
                    <a:tailEnd/>
                  </a:ln>
                </p:spPr>
                <p:txBody>
                  <a:bodyPr/>
                  <a:lstStyle/>
                  <a:p>
                    <a:endParaRPr lang="pt-BR">
                      <a:solidFill>
                        <a:schemeClr val="tx1"/>
                      </a:solidFill>
                    </a:endParaRPr>
                  </a:p>
                </p:txBody>
              </p:sp>
            </p:grpSp>
          </p:grpSp>
          <p:grpSp>
            <p:nvGrpSpPr>
              <p:cNvPr id="388" name="Group 79"/>
              <p:cNvGrpSpPr>
                <a:grpSpLocks/>
              </p:cNvGrpSpPr>
              <p:nvPr/>
            </p:nvGrpSpPr>
            <p:grpSpPr bwMode="auto">
              <a:xfrm>
                <a:off x="2986" y="3429"/>
                <a:ext cx="2757" cy="231"/>
                <a:chOff x="1672" y="3277"/>
                <a:chExt cx="3574" cy="299"/>
              </a:xfrm>
            </p:grpSpPr>
            <p:sp>
              <p:nvSpPr>
                <p:cNvPr id="389" name="Text Box 80"/>
                <p:cNvSpPr txBox="1">
                  <a:spLocks noChangeArrowheads="1"/>
                </p:cNvSpPr>
                <p:nvPr/>
              </p:nvSpPr>
              <p:spPr bwMode="auto">
                <a:xfrm>
                  <a:off x="1672" y="3307"/>
                  <a:ext cx="192"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A</a:t>
                  </a:r>
                </a:p>
              </p:txBody>
            </p:sp>
            <p:sp>
              <p:nvSpPr>
                <p:cNvPr id="390" name="Text Box 81"/>
                <p:cNvSpPr txBox="1">
                  <a:spLocks noChangeArrowheads="1"/>
                </p:cNvSpPr>
                <p:nvPr/>
              </p:nvSpPr>
              <p:spPr bwMode="auto">
                <a:xfrm>
                  <a:off x="1936" y="3311"/>
                  <a:ext cx="190"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B</a:t>
                  </a:r>
                </a:p>
              </p:txBody>
            </p:sp>
            <p:sp>
              <p:nvSpPr>
                <p:cNvPr id="391" name="Text Box 82"/>
                <p:cNvSpPr txBox="1">
                  <a:spLocks noChangeArrowheads="1"/>
                </p:cNvSpPr>
                <p:nvPr/>
              </p:nvSpPr>
              <p:spPr bwMode="auto">
                <a:xfrm>
                  <a:off x="2181" y="3311"/>
                  <a:ext cx="191"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C</a:t>
                  </a:r>
                </a:p>
              </p:txBody>
            </p:sp>
            <p:sp>
              <p:nvSpPr>
                <p:cNvPr id="392" name="Text Box 83"/>
                <p:cNvSpPr txBox="1">
                  <a:spLocks noChangeArrowheads="1"/>
                </p:cNvSpPr>
                <p:nvPr/>
              </p:nvSpPr>
              <p:spPr bwMode="auto">
                <a:xfrm>
                  <a:off x="2896" y="3311"/>
                  <a:ext cx="194"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D</a:t>
                  </a:r>
                </a:p>
              </p:txBody>
            </p:sp>
            <p:grpSp>
              <p:nvGrpSpPr>
                <p:cNvPr id="393" name="Group 84"/>
                <p:cNvGrpSpPr>
                  <a:grpSpLocks/>
                </p:cNvGrpSpPr>
                <p:nvPr/>
              </p:nvGrpSpPr>
              <p:grpSpPr bwMode="auto">
                <a:xfrm>
                  <a:off x="3169" y="3302"/>
                  <a:ext cx="320" cy="200"/>
                  <a:chOff x="3169" y="3302"/>
                  <a:chExt cx="320" cy="200"/>
                </a:xfrm>
              </p:grpSpPr>
              <p:sp>
                <p:nvSpPr>
                  <p:cNvPr id="400" name="Text Box 85"/>
                  <p:cNvSpPr txBox="1">
                    <a:spLocks noChangeArrowheads="1"/>
                  </p:cNvSpPr>
                  <p:nvPr/>
                </p:nvSpPr>
                <p:spPr bwMode="auto">
                  <a:xfrm>
                    <a:off x="3169" y="3306"/>
                    <a:ext cx="192"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E</a:t>
                    </a:r>
                  </a:p>
                </p:txBody>
              </p:sp>
              <p:sp>
                <p:nvSpPr>
                  <p:cNvPr id="401" name="Text Box 86"/>
                  <p:cNvSpPr txBox="1">
                    <a:spLocks noChangeArrowheads="1"/>
                  </p:cNvSpPr>
                  <p:nvPr/>
                </p:nvSpPr>
                <p:spPr bwMode="auto">
                  <a:xfrm>
                    <a:off x="3297" y="3302"/>
                    <a:ext cx="192"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F</a:t>
                    </a:r>
                  </a:p>
                </p:txBody>
              </p:sp>
            </p:grpSp>
            <p:sp>
              <p:nvSpPr>
                <p:cNvPr id="394" name="Text Box 87"/>
                <p:cNvSpPr txBox="1">
                  <a:spLocks noChangeArrowheads="1"/>
                </p:cNvSpPr>
                <p:nvPr/>
              </p:nvSpPr>
              <p:spPr bwMode="auto">
                <a:xfrm>
                  <a:off x="3421" y="3304"/>
                  <a:ext cx="191"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G</a:t>
                  </a:r>
                </a:p>
              </p:txBody>
            </p:sp>
            <p:sp>
              <p:nvSpPr>
                <p:cNvPr id="395" name="Text Box 88"/>
                <p:cNvSpPr txBox="1">
                  <a:spLocks noChangeArrowheads="1"/>
                </p:cNvSpPr>
                <p:nvPr/>
              </p:nvSpPr>
              <p:spPr bwMode="auto">
                <a:xfrm>
                  <a:off x="3595" y="3304"/>
                  <a:ext cx="190"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H</a:t>
                  </a:r>
                </a:p>
              </p:txBody>
            </p:sp>
            <p:sp>
              <p:nvSpPr>
                <p:cNvPr id="396" name="Text Box 89"/>
                <p:cNvSpPr txBox="1">
                  <a:spLocks noChangeArrowheads="1"/>
                </p:cNvSpPr>
                <p:nvPr/>
              </p:nvSpPr>
              <p:spPr bwMode="auto">
                <a:xfrm>
                  <a:off x="4285" y="3336"/>
                  <a:ext cx="192"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I</a:t>
                  </a:r>
                </a:p>
              </p:txBody>
            </p:sp>
            <p:sp>
              <p:nvSpPr>
                <p:cNvPr id="397" name="Text Box 90"/>
                <p:cNvSpPr txBox="1">
                  <a:spLocks noChangeArrowheads="1"/>
                </p:cNvSpPr>
                <p:nvPr/>
              </p:nvSpPr>
              <p:spPr bwMode="auto">
                <a:xfrm>
                  <a:off x="4522" y="3380"/>
                  <a:ext cx="193" cy="196"/>
                </a:xfrm>
                <a:prstGeom prst="rect">
                  <a:avLst/>
                </a:prstGeom>
                <a:noFill/>
                <a:ln w="9525">
                  <a:noFill/>
                  <a:miter lim="800000"/>
                  <a:headEnd/>
                  <a:tailEnd/>
                </a:ln>
              </p:spPr>
              <p:txBody>
                <a:bodyPr>
                  <a:spAutoFit/>
                </a:bodyPr>
                <a:lstStyle/>
                <a:p>
                  <a:pPr>
                    <a:spcBef>
                      <a:spcPct val="50000"/>
                    </a:spcBef>
                  </a:pPr>
                  <a:r>
                    <a:rPr lang="pt-PT" sz="1000" b="1" dirty="0">
                      <a:solidFill>
                        <a:schemeClr val="tx1"/>
                      </a:solidFill>
                    </a:rPr>
                    <a:t>J</a:t>
                  </a:r>
                </a:p>
              </p:txBody>
            </p:sp>
            <p:sp>
              <p:nvSpPr>
                <p:cNvPr id="398" name="Text Box 91"/>
                <p:cNvSpPr txBox="1">
                  <a:spLocks noChangeArrowheads="1"/>
                </p:cNvSpPr>
                <p:nvPr/>
              </p:nvSpPr>
              <p:spPr bwMode="auto">
                <a:xfrm>
                  <a:off x="4807" y="3313"/>
                  <a:ext cx="193" cy="196"/>
                </a:xfrm>
                <a:prstGeom prst="rect">
                  <a:avLst/>
                </a:prstGeom>
                <a:noFill/>
                <a:ln w="9525">
                  <a:noFill/>
                  <a:miter lim="800000"/>
                  <a:headEnd/>
                  <a:tailEnd/>
                </a:ln>
              </p:spPr>
              <p:txBody>
                <a:bodyPr>
                  <a:spAutoFit/>
                </a:bodyPr>
                <a:lstStyle/>
                <a:p>
                  <a:pPr>
                    <a:spcBef>
                      <a:spcPct val="50000"/>
                    </a:spcBef>
                  </a:pPr>
                  <a:r>
                    <a:rPr lang="pt-PT" sz="1000" b="1">
                      <a:solidFill>
                        <a:schemeClr val="tx1"/>
                      </a:solidFill>
                    </a:rPr>
                    <a:t>K</a:t>
                  </a:r>
                </a:p>
              </p:txBody>
            </p:sp>
            <p:sp>
              <p:nvSpPr>
                <p:cNvPr id="399" name="Text Box 92"/>
                <p:cNvSpPr txBox="1">
                  <a:spLocks noChangeArrowheads="1"/>
                </p:cNvSpPr>
                <p:nvPr/>
              </p:nvSpPr>
              <p:spPr bwMode="auto">
                <a:xfrm>
                  <a:off x="5054" y="3277"/>
                  <a:ext cx="192" cy="195"/>
                </a:xfrm>
                <a:prstGeom prst="rect">
                  <a:avLst/>
                </a:prstGeom>
                <a:noFill/>
                <a:ln w="9525">
                  <a:noFill/>
                  <a:miter lim="800000"/>
                  <a:headEnd/>
                  <a:tailEnd/>
                </a:ln>
              </p:spPr>
              <p:txBody>
                <a:bodyPr>
                  <a:spAutoFit/>
                </a:bodyPr>
                <a:lstStyle/>
                <a:p>
                  <a:pPr>
                    <a:spcBef>
                      <a:spcPct val="50000"/>
                    </a:spcBef>
                  </a:pPr>
                  <a:r>
                    <a:rPr lang="pt-PT" sz="1000" b="1">
                      <a:solidFill>
                        <a:schemeClr val="tx1"/>
                      </a:solidFill>
                    </a:rPr>
                    <a:t>L</a:t>
                  </a:r>
                </a:p>
              </p:txBody>
            </p:sp>
          </p:grpSp>
        </p:grpSp>
      </p:grpSp>
      <p:sp>
        <p:nvSpPr>
          <p:cNvPr id="464" name="Text Box 97"/>
          <p:cNvSpPr txBox="1">
            <a:spLocks noChangeArrowheads="1"/>
          </p:cNvSpPr>
          <p:nvPr/>
        </p:nvSpPr>
        <p:spPr bwMode="auto">
          <a:xfrm>
            <a:off x="5238744" y="5000636"/>
            <a:ext cx="2143140" cy="307777"/>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pt-BR" b="1" i="0" u="none" strike="noStrike" kern="0" cap="none" spc="0" normalizeH="0" baseline="0" noProof="0" dirty="0">
                <a:ln>
                  <a:noFill/>
                </a:ln>
                <a:solidFill>
                  <a:schemeClr val="tx1"/>
                </a:solidFill>
                <a:effectLst/>
                <a:uLnTx/>
                <a:uFillTx/>
                <a:latin typeface="Roboto Condensed" pitchFamily="2" charset="0"/>
                <a:ea typeface="Roboto Condensed" pitchFamily="2" charset="0"/>
              </a:rPr>
              <a:t>E </a:t>
            </a:r>
            <a:r>
              <a:rPr kumimoji="0" lang="pt-BR" b="1" i="0" u="none" strike="noStrike" kern="0" cap="none" spc="0" normalizeH="0" baseline="0" noProof="0" dirty="0">
                <a:ln>
                  <a:noFill/>
                </a:ln>
                <a:solidFill>
                  <a:schemeClr val="tx1"/>
                </a:solidFill>
                <a:effectLst/>
                <a:uLnTx/>
                <a:uFillTx/>
                <a:latin typeface="Roboto Condensed" pitchFamily="2" charset="0"/>
                <a:ea typeface="Roboto Condensed" pitchFamily="2" charset="0"/>
                <a:sym typeface="Symbol" pitchFamily="18" charset="2"/>
              </a:rPr>
              <a:t></a:t>
            </a:r>
            <a:r>
              <a:rPr kumimoji="0" lang="pt-BR" b="1" i="0" u="none" strike="noStrike" kern="0" cap="none" spc="0" normalizeH="0" baseline="0" noProof="0" dirty="0">
                <a:ln>
                  <a:noFill/>
                </a:ln>
                <a:solidFill>
                  <a:schemeClr val="tx1"/>
                </a:solidFill>
                <a:effectLst/>
                <a:uLnTx/>
                <a:uFillTx/>
                <a:latin typeface="Roboto Condensed" pitchFamily="2" charset="0"/>
                <a:ea typeface="Roboto Condensed" pitchFamily="2" charset="0"/>
              </a:rPr>
              <a:t> Eqüidistância vertical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sdemona template">
  <a:themeElements>
    <a:clrScheme name="Azul Quent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Topografia Aula 01 - Noções Gerais Objetivos e Divisão rev</Template>
  <TotalTime>1863</TotalTime>
  <Words>2815</Words>
  <Application>Microsoft Office PowerPoint</Application>
  <PresentationFormat>Widescreen</PresentationFormat>
  <Paragraphs>475</Paragraphs>
  <Slides>57</Slides>
  <Notes>57</Notes>
  <HiddenSlides>0</HiddenSlides>
  <MMClips>0</MMClips>
  <ScaleCrop>false</ScaleCrop>
  <HeadingPairs>
    <vt:vector size="8" baseType="variant">
      <vt:variant>
        <vt:lpstr>Fontes usadas</vt:lpstr>
      </vt:variant>
      <vt:variant>
        <vt:i4>7</vt:i4>
      </vt:variant>
      <vt:variant>
        <vt:lpstr>Tema</vt:lpstr>
      </vt:variant>
      <vt:variant>
        <vt:i4>1</vt:i4>
      </vt:variant>
      <vt:variant>
        <vt:lpstr>Servidores OLE inseridos</vt:lpstr>
      </vt:variant>
      <vt:variant>
        <vt:i4>1</vt:i4>
      </vt:variant>
      <vt:variant>
        <vt:lpstr>Títulos de slides</vt:lpstr>
      </vt:variant>
      <vt:variant>
        <vt:i4>57</vt:i4>
      </vt:variant>
    </vt:vector>
  </HeadingPairs>
  <TitlesOfParts>
    <vt:vector size="66" baseType="lpstr">
      <vt:lpstr>Arial</vt:lpstr>
      <vt:lpstr>Calibri</vt:lpstr>
      <vt:lpstr>Courier New</vt:lpstr>
      <vt:lpstr>Montserrat</vt:lpstr>
      <vt:lpstr>Roboto Condensed</vt:lpstr>
      <vt:lpstr>Times New Roman</vt:lpstr>
      <vt:lpstr>Wingdings</vt:lpstr>
      <vt:lpstr>Desdemona template</vt:lpstr>
      <vt:lpstr>AutoCAD Drawing</vt:lpstr>
      <vt:lpstr>O Relevo e sua Representação</vt:lpstr>
      <vt:lpstr>Estrutura da Aula</vt:lpstr>
      <vt:lpstr>Estrutura da Aula</vt:lpstr>
      <vt:lpstr>Objetivo</vt:lpstr>
      <vt:lpstr>1. Formas de Representação </vt:lpstr>
      <vt:lpstr>1.0. Formas de Representação</vt:lpstr>
      <vt:lpstr>1.0. Formas de Representação</vt:lpstr>
      <vt:lpstr>1.0. Formas de Representação</vt:lpstr>
      <vt:lpstr>1.0. Formas de Representação</vt:lpstr>
      <vt:lpstr>1.0. Formas de Representação</vt:lpstr>
      <vt:lpstr>1.0. Formas de Representação</vt:lpstr>
      <vt:lpstr>1.0. Formas de Representação</vt:lpstr>
      <vt:lpstr>1.0. Formas de Representação</vt:lpstr>
      <vt:lpstr>1.0. Formas de Representação</vt:lpstr>
      <vt:lpstr>1.0. Formas de Representação</vt:lpstr>
      <vt:lpstr>1.0. Formas de Representação</vt:lpstr>
      <vt:lpstr>1.0. Formas de Representação</vt:lpstr>
      <vt:lpstr>1.0. Formas de Representação</vt:lpstr>
      <vt:lpstr>Apresentação do PowerPoint</vt:lpstr>
      <vt:lpstr>Apresentação do PowerPoint</vt:lpstr>
      <vt:lpstr>1.0. Formas de Representação</vt:lpstr>
      <vt:lpstr>Apresentação do PowerPoint</vt:lpstr>
      <vt:lpstr>Apresentação do PowerPoint</vt:lpstr>
      <vt:lpstr>Apresentação do PowerPoint</vt:lpstr>
      <vt:lpstr>1.0. Formas de Representação</vt:lpstr>
      <vt:lpstr>1.0. Formas de Representação</vt:lpstr>
      <vt:lpstr>Apresentação do PowerPoint</vt:lpstr>
      <vt:lpstr>1.0. Formas de Representação</vt:lpstr>
      <vt:lpstr>1.0. Formas de Representação</vt:lpstr>
      <vt:lpstr>Apresentação do PowerPoint</vt:lpstr>
      <vt:lpstr>Apresentação do PowerPoint</vt:lpstr>
      <vt:lpstr>1.0. Formas de Representação</vt:lpstr>
      <vt:lpstr>1.0. Formas de Representação</vt:lpstr>
      <vt:lpstr>1.0. Formas de Representação</vt:lpstr>
      <vt:lpstr>2. Obtenção de Dados</vt:lpstr>
      <vt:lpstr>2.0. Obtenção de Dados</vt:lpstr>
      <vt:lpstr>2.0. Obtenção de Dados</vt:lpstr>
      <vt:lpstr>2.0. Obtenção de Dados</vt:lpstr>
      <vt:lpstr>2.0. Obtenção de Dados</vt:lpstr>
      <vt:lpstr>Apresentação do PowerPoint</vt:lpstr>
      <vt:lpstr>2.0. Obtenção de Dados</vt:lpstr>
      <vt:lpstr>2.0. Obtenção de Dados</vt:lpstr>
      <vt:lpstr>2.0. Obtenção de Dados</vt:lpstr>
      <vt:lpstr>2.0. Obtenção de Dados</vt:lpstr>
      <vt:lpstr>2.0. Obtenção de Dados</vt:lpstr>
      <vt:lpstr>2.0. Obtenção de Dados</vt:lpstr>
      <vt:lpstr>3. Processos de Elaboração</vt:lpstr>
      <vt:lpstr>3.0. Processo de Elaboração</vt:lpstr>
      <vt:lpstr>3.0. Processo de Elaboração</vt:lpstr>
      <vt:lpstr>1.0. Formas de Representação</vt:lpstr>
      <vt:lpstr>1.0. Formas de Representação</vt:lpstr>
      <vt:lpstr>1.0. Formas de Representação</vt:lpstr>
      <vt:lpstr>3.0. Processo de Elaboração</vt:lpstr>
      <vt:lpstr>3.0. Processo de Elaboração</vt:lpstr>
      <vt:lpstr>4. Declividade</vt:lpstr>
      <vt:lpstr>4.0. Declividade</vt:lpstr>
      <vt:lpstr>4.0. Declividade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Ridalva</dc:creator>
  <cp:lastModifiedBy>Maurício Felzemburgh</cp:lastModifiedBy>
  <cp:revision>237</cp:revision>
  <cp:lastPrinted>1601-01-01T00:00:00Z</cp:lastPrinted>
  <dcterms:created xsi:type="dcterms:W3CDTF">2011-01-28T13:17:42Z</dcterms:created>
  <dcterms:modified xsi:type="dcterms:W3CDTF">2022-02-24T01:32:13Z</dcterms:modified>
</cp:coreProperties>
</file>